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8.JPG" ContentType="image/jpeg"/>
  <Override PartName="/ppt/media/image25.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8"/>
  </p:notesMasterIdLst>
  <p:sldIdLst>
    <p:sldId id="256" r:id="rId2"/>
    <p:sldId id="269" r:id="rId3"/>
    <p:sldId id="270" r:id="rId4"/>
    <p:sldId id="271" r:id="rId5"/>
    <p:sldId id="272" r:id="rId6"/>
    <p:sldId id="261" r:id="rId7"/>
    <p:sldId id="274" r:id="rId8"/>
    <p:sldId id="273" r:id="rId9"/>
    <p:sldId id="263" r:id="rId10"/>
    <p:sldId id="264" r:id="rId11"/>
    <p:sldId id="265" r:id="rId12"/>
    <p:sldId id="276" r:id="rId13"/>
    <p:sldId id="275" r:id="rId14"/>
    <p:sldId id="277" r:id="rId15"/>
    <p:sldId id="266" r:id="rId16"/>
    <p:sldId id="26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6" autoAdjust="0"/>
    <p:restoredTop sz="94660"/>
  </p:normalViewPr>
  <p:slideViewPr>
    <p:cSldViewPr snapToGrid="0">
      <p:cViewPr varScale="1">
        <p:scale>
          <a:sx n="82" d="100"/>
          <a:sy n="82" d="100"/>
        </p:scale>
        <p:origin x="67" y="3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8034B8-82BB-4D48-B77D-0F072B610B8D}" type="datetimeFigureOut">
              <a:rPr lang="en-US" smtClean="0"/>
              <a:t>2/14/23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7AAB95-964A-4495-B030-65338E95B86C}" type="slidenum">
              <a:rPr lang="en-US" smtClean="0"/>
              <a:t>‹#›</a:t>
            </a:fld>
            <a:endParaRPr lang="en-US"/>
          </a:p>
        </p:txBody>
      </p:sp>
    </p:spTree>
    <p:extLst>
      <p:ext uri="{BB962C8B-B14F-4D97-AF65-F5344CB8AC3E}">
        <p14:creationId xmlns:p14="http://schemas.microsoft.com/office/powerpoint/2010/main" val="2119331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31046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515895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89347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2/14/23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2/14/23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2/14/23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2/14/23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2/14/23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2/14/23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2/14/23</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2/14/23</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nebula.wsimg.com/2f68a39520b03336b41038c370497473?AccessKeyId=DC06780E69ED19E2B3A5&amp;disposition=0&amp;alloworigin=1"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1506" y="208384"/>
            <a:ext cx="11775233" cy="3200400"/>
          </a:xfrm>
        </p:spPr>
        <p:txBody>
          <a:bodyPr>
            <a:normAutofit/>
          </a:bodyPr>
          <a:lstStyle/>
          <a:p>
            <a:r>
              <a:rPr lang="en-US" dirty="0"/>
              <a:t>LIGHTNING TALKS</a:t>
            </a:r>
            <a:br>
              <a:rPr lang="en-US" dirty="0"/>
            </a:br>
            <a:r>
              <a:rPr lang="en-US" dirty="0"/>
              <a:t>INTERPROFESSIONAL EDUCATION: CONNECTING US ALL</a:t>
            </a:r>
            <a:br>
              <a:rPr lang="en-US" dirty="0"/>
            </a:br>
            <a:endParaRPr lang="en-US" dirty="0"/>
          </a:p>
        </p:txBody>
      </p:sp>
      <p:sp>
        <p:nvSpPr>
          <p:cNvPr id="3" name="Subtitle 2"/>
          <p:cNvSpPr>
            <a:spLocks noGrp="1"/>
          </p:cNvSpPr>
          <p:nvPr>
            <p:ph type="subTitle" idx="1"/>
          </p:nvPr>
        </p:nvSpPr>
        <p:spPr>
          <a:xfrm>
            <a:off x="1751011" y="3111759"/>
            <a:ext cx="8676222" cy="1905000"/>
          </a:xfrm>
        </p:spPr>
        <p:txBody>
          <a:bodyPr>
            <a:normAutofit fontScale="92500" lnSpcReduction="20000"/>
          </a:bodyPr>
          <a:lstStyle/>
          <a:p>
            <a:r>
              <a:rPr lang="en-US" dirty="0"/>
              <a:t>Paige Brown, </a:t>
            </a:r>
            <a:r>
              <a:rPr lang="en-US" dirty="0" err="1"/>
              <a:t>pharmd</a:t>
            </a:r>
            <a:endParaRPr lang="en-US" dirty="0"/>
          </a:p>
          <a:p>
            <a:r>
              <a:rPr lang="en-US" dirty="0"/>
              <a:t>Assistant Dean of Interprofessional Education </a:t>
            </a:r>
          </a:p>
          <a:p>
            <a:r>
              <a:rPr lang="en-US" dirty="0"/>
              <a:t>Associate Professor, Pharmacy Practice</a:t>
            </a:r>
          </a:p>
          <a:p>
            <a:r>
              <a:rPr lang="en-US" dirty="0"/>
              <a:t>College of Pharmacy &amp; Health Sciences</a:t>
            </a:r>
          </a:p>
          <a:p>
            <a:r>
              <a:rPr lang="en-US" dirty="0"/>
              <a:t>February 17, 2023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2106" y="5117840"/>
            <a:ext cx="2175971" cy="1698171"/>
          </a:xfrm>
          <a:prstGeom prst="rect">
            <a:avLst/>
          </a:prstGeom>
        </p:spPr>
      </p:pic>
    </p:spTree>
    <p:extLst>
      <p:ext uri="{BB962C8B-B14F-4D97-AF65-F5344CB8AC3E}">
        <p14:creationId xmlns:p14="http://schemas.microsoft.com/office/powerpoint/2010/main" val="3385292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tx1"/>
          </a:fgClr>
          <a:bgClr>
            <a:schemeClr val="tx1"/>
          </a:bgClr>
        </a:pattFill>
        <a:effectLst/>
      </p:bgPr>
    </p:bg>
    <p:spTree>
      <p:nvGrpSpPr>
        <p:cNvPr id="1" name=""/>
        <p:cNvGrpSpPr/>
        <p:nvPr/>
      </p:nvGrpSpPr>
      <p:grpSpPr>
        <a:xfrm>
          <a:off x="0" y="0"/>
          <a:ext cx="0" cy="0"/>
          <a:chOff x="0" y="0"/>
          <a:chExt cx="0" cy="0"/>
        </a:xfrm>
      </p:grpSpPr>
      <p:sp>
        <p:nvSpPr>
          <p:cNvPr id="6" name="Title 3"/>
          <p:cNvSpPr>
            <a:spLocks noGrp="1"/>
          </p:cNvSpPr>
          <p:nvPr>
            <p:ph type="title"/>
          </p:nvPr>
        </p:nvSpPr>
        <p:spPr>
          <a:xfrm>
            <a:off x="113004" y="-320869"/>
            <a:ext cx="9905998" cy="1905000"/>
          </a:xfrm>
        </p:spPr>
        <p:txBody>
          <a:bodyPr/>
          <a:lstStyle/>
          <a:p>
            <a:r>
              <a:rPr lang="en-US" dirty="0">
                <a:solidFill>
                  <a:schemeClr val="bg1"/>
                </a:solidFill>
              </a:rPr>
              <a:t>IPE QUEST Findings</a:t>
            </a:r>
          </a:p>
        </p:txBody>
      </p:sp>
      <p:pic>
        <p:nvPicPr>
          <p:cNvPr id="7" name="Picture 6"/>
          <p:cNvPicPr>
            <a:picLocks noChangeAspect="1"/>
          </p:cNvPicPr>
          <p:nvPr/>
        </p:nvPicPr>
        <p:blipFill>
          <a:blip r:embed="rId2"/>
          <a:stretch>
            <a:fillRect/>
          </a:stretch>
        </p:blipFill>
        <p:spPr>
          <a:xfrm>
            <a:off x="113004" y="1442773"/>
            <a:ext cx="5877249" cy="4212667"/>
          </a:xfrm>
          <a:prstGeom prst="rect">
            <a:avLst/>
          </a:prstGeom>
        </p:spPr>
      </p:pic>
      <p:pic>
        <p:nvPicPr>
          <p:cNvPr id="8" name="Picture 7"/>
          <p:cNvPicPr>
            <a:picLocks noChangeAspect="1"/>
          </p:cNvPicPr>
          <p:nvPr/>
        </p:nvPicPr>
        <p:blipFill>
          <a:blip r:embed="rId3"/>
          <a:stretch>
            <a:fillRect/>
          </a:stretch>
        </p:blipFill>
        <p:spPr>
          <a:xfrm>
            <a:off x="6306463" y="2095570"/>
            <a:ext cx="5800365" cy="2907071"/>
          </a:xfrm>
          <a:prstGeom prst="rect">
            <a:avLst/>
          </a:prstGeom>
        </p:spPr>
      </p:pic>
    </p:spTree>
    <p:extLst>
      <p:ext uri="{BB962C8B-B14F-4D97-AF65-F5344CB8AC3E}">
        <p14:creationId xmlns:p14="http://schemas.microsoft.com/office/powerpoint/2010/main" val="254589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03213" y="-292100"/>
            <a:ext cx="9905998" cy="1905000"/>
          </a:xfrm>
        </p:spPr>
        <p:txBody>
          <a:bodyPr/>
          <a:lstStyle/>
          <a:p>
            <a:r>
              <a:rPr lang="en-US" dirty="0"/>
              <a:t>REPS DATA</a:t>
            </a:r>
          </a:p>
        </p:txBody>
      </p:sp>
      <p:sp>
        <p:nvSpPr>
          <p:cNvPr id="6" name="TextBox 5"/>
          <p:cNvSpPr txBox="1"/>
          <p:nvPr/>
        </p:nvSpPr>
        <p:spPr>
          <a:xfrm>
            <a:off x="1612791" y="1376923"/>
            <a:ext cx="2708306" cy="523220"/>
          </a:xfrm>
          <a:prstGeom prst="rect">
            <a:avLst/>
          </a:prstGeom>
          <a:noFill/>
        </p:spPr>
        <p:txBody>
          <a:bodyPr wrap="none" rtlCol="0">
            <a:spAutoFit/>
          </a:bodyPr>
          <a:lstStyle/>
          <a:p>
            <a:r>
              <a:rPr lang="en-US" sz="2800" b="1" dirty="0">
                <a:solidFill>
                  <a:srgbClr val="FF9900"/>
                </a:solidFill>
              </a:rPr>
              <a:t>Pre-Event Survey</a:t>
            </a:r>
          </a:p>
        </p:txBody>
      </p:sp>
      <p:sp>
        <p:nvSpPr>
          <p:cNvPr id="7" name="TextBox 6"/>
          <p:cNvSpPr txBox="1"/>
          <p:nvPr/>
        </p:nvSpPr>
        <p:spPr>
          <a:xfrm>
            <a:off x="7614163" y="1351290"/>
            <a:ext cx="2853217" cy="523220"/>
          </a:xfrm>
          <a:prstGeom prst="rect">
            <a:avLst/>
          </a:prstGeom>
          <a:noFill/>
        </p:spPr>
        <p:txBody>
          <a:bodyPr wrap="none" rtlCol="0">
            <a:spAutoFit/>
          </a:bodyPr>
          <a:lstStyle/>
          <a:p>
            <a:r>
              <a:rPr lang="en-US" sz="2800" b="1" dirty="0">
                <a:solidFill>
                  <a:srgbClr val="FF9900"/>
                </a:solidFill>
              </a:rPr>
              <a:t>Post-Event Survey</a:t>
            </a:r>
          </a:p>
        </p:txBody>
      </p:sp>
      <p:pic>
        <p:nvPicPr>
          <p:cNvPr id="8" name="Picture 7"/>
          <p:cNvPicPr>
            <a:picLocks noChangeAspect="1"/>
          </p:cNvPicPr>
          <p:nvPr/>
        </p:nvPicPr>
        <p:blipFill rotWithShape="1">
          <a:blip r:embed="rId2"/>
          <a:srcRect r="623" b="9094"/>
          <a:stretch/>
        </p:blipFill>
        <p:spPr>
          <a:xfrm>
            <a:off x="88900" y="2187386"/>
            <a:ext cx="5756089" cy="3845113"/>
          </a:xfrm>
          <a:prstGeom prst="rect">
            <a:avLst/>
          </a:prstGeom>
        </p:spPr>
      </p:pic>
      <p:pic>
        <p:nvPicPr>
          <p:cNvPr id="9" name="Picture 8"/>
          <p:cNvPicPr>
            <a:picLocks noChangeAspect="1"/>
          </p:cNvPicPr>
          <p:nvPr/>
        </p:nvPicPr>
        <p:blipFill>
          <a:blip r:embed="rId3"/>
          <a:stretch>
            <a:fillRect/>
          </a:stretch>
        </p:blipFill>
        <p:spPr>
          <a:xfrm>
            <a:off x="5991144" y="2187387"/>
            <a:ext cx="6099256" cy="3845112"/>
          </a:xfrm>
          <a:prstGeom prst="rect">
            <a:avLst/>
          </a:prstGeom>
        </p:spPr>
      </p:pic>
    </p:spTree>
    <p:extLst>
      <p:ext uri="{BB962C8B-B14F-4D97-AF65-F5344CB8AC3E}">
        <p14:creationId xmlns:p14="http://schemas.microsoft.com/office/powerpoint/2010/main" val="1700190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427083"/>
            <a:ext cx="9905998" cy="1905000"/>
          </a:xfrm>
        </p:spPr>
        <p:txBody>
          <a:bodyPr/>
          <a:lstStyle/>
          <a:p>
            <a:r>
              <a:rPr lang="en-US" dirty="0">
                <a:solidFill>
                  <a:schemeClr val="tx1"/>
                </a:solidFill>
              </a:rPr>
              <a:t>Assessment of REPS</a:t>
            </a:r>
          </a:p>
        </p:txBody>
      </p:sp>
      <p:pic>
        <p:nvPicPr>
          <p:cNvPr id="5" name="Picture 4"/>
          <p:cNvPicPr>
            <a:picLocks noChangeAspect="1"/>
          </p:cNvPicPr>
          <p:nvPr/>
        </p:nvPicPr>
        <p:blipFill>
          <a:blip r:embed="rId2"/>
          <a:stretch>
            <a:fillRect/>
          </a:stretch>
        </p:blipFill>
        <p:spPr>
          <a:xfrm>
            <a:off x="4370944" y="3585064"/>
            <a:ext cx="3818965" cy="1363994"/>
          </a:xfrm>
          <a:prstGeom prst="rect">
            <a:avLst/>
          </a:prstGeom>
        </p:spPr>
      </p:pic>
      <p:pic>
        <p:nvPicPr>
          <p:cNvPr id="6" name="Picture 5"/>
          <p:cNvPicPr>
            <a:picLocks noChangeAspect="1"/>
          </p:cNvPicPr>
          <p:nvPr/>
        </p:nvPicPr>
        <p:blipFill>
          <a:blip r:embed="rId3"/>
          <a:stretch>
            <a:fillRect/>
          </a:stretch>
        </p:blipFill>
        <p:spPr>
          <a:xfrm>
            <a:off x="8467431" y="5452314"/>
            <a:ext cx="3560401" cy="1131002"/>
          </a:xfrm>
          <a:prstGeom prst="rect">
            <a:avLst/>
          </a:prstGeom>
        </p:spPr>
      </p:pic>
      <p:sp>
        <p:nvSpPr>
          <p:cNvPr id="7" name="TextBox 6"/>
          <p:cNvSpPr txBox="1"/>
          <p:nvPr/>
        </p:nvSpPr>
        <p:spPr>
          <a:xfrm>
            <a:off x="5370508" y="2938733"/>
            <a:ext cx="1819836" cy="646331"/>
          </a:xfrm>
          <a:prstGeom prst="rect">
            <a:avLst/>
          </a:prstGeom>
          <a:noFill/>
        </p:spPr>
        <p:txBody>
          <a:bodyPr wrap="square" rtlCol="0">
            <a:spAutoFit/>
          </a:bodyPr>
          <a:lstStyle/>
          <a:p>
            <a:r>
              <a:rPr lang="en-US" sz="3600" b="1" dirty="0">
                <a:solidFill>
                  <a:schemeClr val="accent6"/>
                </a:solidFill>
              </a:rPr>
              <a:t>Overall</a:t>
            </a:r>
          </a:p>
        </p:txBody>
      </p:sp>
      <p:sp>
        <p:nvSpPr>
          <p:cNvPr id="8" name="TextBox 7"/>
          <p:cNvSpPr txBox="1"/>
          <p:nvPr/>
        </p:nvSpPr>
        <p:spPr>
          <a:xfrm>
            <a:off x="1154799" y="3291218"/>
            <a:ext cx="1425390" cy="369332"/>
          </a:xfrm>
          <a:prstGeom prst="rect">
            <a:avLst/>
          </a:prstGeom>
          <a:noFill/>
        </p:spPr>
        <p:txBody>
          <a:bodyPr wrap="none" rtlCol="0">
            <a:spAutoFit/>
          </a:bodyPr>
          <a:lstStyle/>
          <a:p>
            <a:r>
              <a:rPr lang="en-US" dirty="0"/>
              <a:t>Public Health</a:t>
            </a:r>
          </a:p>
        </p:txBody>
      </p:sp>
      <p:sp>
        <p:nvSpPr>
          <p:cNvPr id="9" name="TextBox 8"/>
          <p:cNvSpPr txBox="1"/>
          <p:nvPr/>
        </p:nvSpPr>
        <p:spPr>
          <a:xfrm>
            <a:off x="5886326" y="957400"/>
            <a:ext cx="419346" cy="369332"/>
          </a:xfrm>
          <a:prstGeom prst="rect">
            <a:avLst/>
          </a:prstGeom>
          <a:noFill/>
        </p:spPr>
        <p:txBody>
          <a:bodyPr wrap="none" rtlCol="0">
            <a:spAutoFit/>
          </a:bodyPr>
          <a:lstStyle/>
          <a:p>
            <a:r>
              <a:rPr lang="en-US" dirty="0"/>
              <a:t>PA</a:t>
            </a:r>
          </a:p>
        </p:txBody>
      </p:sp>
      <p:sp>
        <p:nvSpPr>
          <p:cNvPr id="10" name="TextBox 9"/>
          <p:cNvSpPr txBox="1"/>
          <p:nvPr/>
        </p:nvSpPr>
        <p:spPr>
          <a:xfrm>
            <a:off x="10150563" y="3291218"/>
            <a:ext cx="479618" cy="369332"/>
          </a:xfrm>
          <a:prstGeom prst="rect">
            <a:avLst/>
          </a:prstGeom>
          <a:noFill/>
        </p:spPr>
        <p:txBody>
          <a:bodyPr wrap="none" rtlCol="0">
            <a:spAutoFit/>
          </a:bodyPr>
          <a:lstStyle/>
          <a:p>
            <a:r>
              <a:rPr lang="en-US" dirty="0"/>
              <a:t>DO</a:t>
            </a:r>
          </a:p>
        </p:txBody>
      </p:sp>
      <p:sp>
        <p:nvSpPr>
          <p:cNvPr id="11" name="TextBox 10"/>
          <p:cNvSpPr txBox="1"/>
          <p:nvPr/>
        </p:nvSpPr>
        <p:spPr>
          <a:xfrm>
            <a:off x="9275837" y="5082982"/>
            <a:ext cx="1749453" cy="369332"/>
          </a:xfrm>
          <a:prstGeom prst="rect">
            <a:avLst/>
          </a:prstGeom>
          <a:noFill/>
        </p:spPr>
        <p:txBody>
          <a:bodyPr wrap="none" rtlCol="0">
            <a:spAutoFit/>
          </a:bodyPr>
          <a:lstStyle/>
          <a:p>
            <a:r>
              <a:rPr lang="en-US" dirty="0"/>
              <a:t>Clinical Research</a:t>
            </a:r>
          </a:p>
        </p:txBody>
      </p:sp>
      <p:sp>
        <p:nvSpPr>
          <p:cNvPr id="12" name="TextBox 11"/>
          <p:cNvSpPr txBox="1"/>
          <p:nvPr/>
        </p:nvSpPr>
        <p:spPr>
          <a:xfrm>
            <a:off x="9691225" y="961655"/>
            <a:ext cx="1112805" cy="369332"/>
          </a:xfrm>
          <a:prstGeom prst="rect">
            <a:avLst/>
          </a:prstGeom>
          <a:noFill/>
        </p:spPr>
        <p:txBody>
          <a:bodyPr wrap="none" rtlCol="0">
            <a:spAutoFit/>
          </a:bodyPr>
          <a:lstStyle/>
          <a:p>
            <a:r>
              <a:rPr lang="en-US" dirty="0"/>
              <a:t>Pharmacy</a:t>
            </a:r>
          </a:p>
        </p:txBody>
      </p:sp>
      <p:sp>
        <p:nvSpPr>
          <p:cNvPr id="13" name="TextBox 12"/>
          <p:cNvSpPr txBox="1"/>
          <p:nvPr/>
        </p:nvSpPr>
        <p:spPr>
          <a:xfrm>
            <a:off x="1443318" y="5082982"/>
            <a:ext cx="905248" cy="369332"/>
          </a:xfrm>
          <a:prstGeom prst="rect">
            <a:avLst/>
          </a:prstGeom>
          <a:noFill/>
        </p:spPr>
        <p:txBody>
          <a:bodyPr wrap="none" rtlCol="0">
            <a:spAutoFit/>
          </a:bodyPr>
          <a:lstStyle/>
          <a:p>
            <a:r>
              <a:rPr lang="en-US" dirty="0"/>
              <a:t>Nursing</a:t>
            </a:r>
          </a:p>
        </p:txBody>
      </p:sp>
      <p:pic>
        <p:nvPicPr>
          <p:cNvPr id="14" name="Picture 13"/>
          <p:cNvPicPr>
            <a:picLocks noChangeAspect="1"/>
          </p:cNvPicPr>
          <p:nvPr/>
        </p:nvPicPr>
        <p:blipFill>
          <a:blip r:embed="rId4"/>
          <a:stretch>
            <a:fillRect/>
          </a:stretch>
        </p:blipFill>
        <p:spPr>
          <a:xfrm>
            <a:off x="335677" y="5486400"/>
            <a:ext cx="3434482" cy="1096916"/>
          </a:xfrm>
          <a:prstGeom prst="rect">
            <a:avLst/>
          </a:prstGeom>
        </p:spPr>
      </p:pic>
      <p:pic>
        <p:nvPicPr>
          <p:cNvPr id="15" name="Picture 14"/>
          <p:cNvPicPr>
            <a:picLocks noChangeAspect="1"/>
          </p:cNvPicPr>
          <p:nvPr/>
        </p:nvPicPr>
        <p:blipFill>
          <a:blip r:embed="rId5"/>
          <a:stretch>
            <a:fillRect/>
          </a:stretch>
        </p:blipFill>
        <p:spPr>
          <a:xfrm>
            <a:off x="8703935" y="3687295"/>
            <a:ext cx="3446784" cy="1243083"/>
          </a:xfrm>
          <a:prstGeom prst="rect">
            <a:avLst/>
          </a:prstGeom>
        </p:spPr>
      </p:pic>
      <p:pic>
        <p:nvPicPr>
          <p:cNvPr id="16" name="Picture 15"/>
          <p:cNvPicPr>
            <a:picLocks noChangeAspect="1"/>
          </p:cNvPicPr>
          <p:nvPr/>
        </p:nvPicPr>
        <p:blipFill>
          <a:blip r:embed="rId6"/>
          <a:stretch>
            <a:fillRect/>
          </a:stretch>
        </p:blipFill>
        <p:spPr>
          <a:xfrm>
            <a:off x="361981" y="1477917"/>
            <a:ext cx="3508234" cy="1310045"/>
          </a:xfrm>
          <a:prstGeom prst="rect">
            <a:avLst/>
          </a:prstGeom>
        </p:spPr>
      </p:pic>
      <p:sp>
        <p:nvSpPr>
          <p:cNvPr id="17" name="TextBox 16"/>
          <p:cNvSpPr txBox="1"/>
          <p:nvPr/>
        </p:nvSpPr>
        <p:spPr>
          <a:xfrm>
            <a:off x="1341142" y="962117"/>
            <a:ext cx="1109599" cy="369332"/>
          </a:xfrm>
          <a:prstGeom prst="rect">
            <a:avLst/>
          </a:prstGeom>
          <a:noFill/>
        </p:spPr>
        <p:txBody>
          <a:bodyPr wrap="none" rtlCol="0">
            <a:spAutoFit/>
          </a:bodyPr>
          <a:lstStyle/>
          <a:p>
            <a:r>
              <a:rPr lang="en-US" dirty="0"/>
              <a:t>Pharm </a:t>
            </a:r>
            <a:r>
              <a:rPr lang="en-US" dirty="0" err="1"/>
              <a:t>Sci</a:t>
            </a:r>
            <a:endParaRPr lang="en-US" dirty="0"/>
          </a:p>
        </p:txBody>
      </p:sp>
      <p:pic>
        <p:nvPicPr>
          <p:cNvPr id="18" name="Picture 17"/>
          <p:cNvPicPr>
            <a:picLocks noChangeAspect="1"/>
          </p:cNvPicPr>
          <p:nvPr/>
        </p:nvPicPr>
        <p:blipFill>
          <a:blip r:embed="rId7"/>
          <a:stretch>
            <a:fillRect/>
          </a:stretch>
        </p:blipFill>
        <p:spPr>
          <a:xfrm>
            <a:off x="8703935" y="1508498"/>
            <a:ext cx="3379730" cy="1279464"/>
          </a:xfrm>
          <a:prstGeom prst="rect">
            <a:avLst/>
          </a:prstGeom>
        </p:spPr>
      </p:pic>
      <p:pic>
        <p:nvPicPr>
          <p:cNvPr id="19" name="Picture 18"/>
          <p:cNvPicPr>
            <a:picLocks noChangeAspect="1"/>
          </p:cNvPicPr>
          <p:nvPr/>
        </p:nvPicPr>
        <p:blipFill>
          <a:blip r:embed="rId8"/>
          <a:stretch>
            <a:fillRect/>
          </a:stretch>
        </p:blipFill>
        <p:spPr>
          <a:xfrm>
            <a:off x="4449161" y="5452314"/>
            <a:ext cx="3713021" cy="1131002"/>
          </a:xfrm>
          <a:prstGeom prst="rect">
            <a:avLst/>
          </a:prstGeom>
        </p:spPr>
      </p:pic>
      <p:sp>
        <p:nvSpPr>
          <p:cNvPr id="20" name="TextBox 19"/>
          <p:cNvSpPr txBox="1"/>
          <p:nvPr/>
        </p:nvSpPr>
        <p:spPr>
          <a:xfrm>
            <a:off x="6095999" y="5082982"/>
            <a:ext cx="419346" cy="369332"/>
          </a:xfrm>
          <a:prstGeom prst="rect">
            <a:avLst/>
          </a:prstGeom>
          <a:noFill/>
        </p:spPr>
        <p:txBody>
          <a:bodyPr wrap="none" rtlCol="0">
            <a:spAutoFit/>
          </a:bodyPr>
          <a:lstStyle/>
          <a:p>
            <a:r>
              <a:rPr lang="en-US" dirty="0"/>
              <a:t>PT</a:t>
            </a:r>
          </a:p>
        </p:txBody>
      </p:sp>
      <p:pic>
        <p:nvPicPr>
          <p:cNvPr id="21" name="Picture 20"/>
          <p:cNvPicPr>
            <a:picLocks noChangeAspect="1"/>
          </p:cNvPicPr>
          <p:nvPr/>
        </p:nvPicPr>
        <p:blipFill>
          <a:blip r:embed="rId9"/>
          <a:stretch>
            <a:fillRect/>
          </a:stretch>
        </p:blipFill>
        <p:spPr>
          <a:xfrm>
            <a:off x="4277405" y="1508498"/>
            <a:ext cx="4006045" cy="1279464"/>
          </a:xfrm>
          <a:prstGeom prst="rect">
            <a:avLst/>
          </a:prstGeom>
        </p:spPr>
      </p:pic>
      <p:pic>
        <p:nvPicPr>
          <p:cNvPr id="22" name="Picture 21"/>
          <p:cNvPicPr>
            <a:picLocks noChangeAspect="1"/>
          </p:cNvPicPr>
          <p:nvPr/>
        </p:nvPicPr>
        <p:blipFill rotWithShape="1">
          <a:blip r:embed="rId10"/>
          <a:srcRect r="4367"/>
          <a:stretch/>
        </p:blipFill>
        <p:spPr>
          <a:xfrm>
            <a:off x="265519" y="3662862"/>
            <a:ext cx="3478306" cy="1267515"/>
          </a:xfrm>
          <a:prstGeom prst="rect">
            <a:avLst/>
          </a:prstGeom>
        </p:spPr>
      </p:pic>
    </p:spTree>
    <p:extLst>
      <p:ext uri="{BB962C8B-B14F-4D97-AF65-F5344CB8AC3E}">
        <p14:creationId xmlns:p14="http://schemas.microsoft.com/office/powerpoint/2010/main" val="1263269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54013" y="-215900"/>
            <a:ext cx="9905998" cy="1905000"/>
          </a:xfrm>
        </p:spPr>
        <p:txBody>
          <a:bodyPr/>
          <a:lstStyle/>
          <a:p>
            <a:r>
              <a:rPr lang="en-US" dirty="0"/>
              <a:t>First Year Event Data</a:t>
            </a:r>
          </a:p>
        </p:txBody>
      </p:sp>
      <p:pic>
        <p:nvPicPr>
          <p:cNvPr id="6" name="Picture 5"/>
          <p:cNvPicPr>
            <a:picLocks noChangeAspect="1"/>
          </p:cNvPicPr>
          <p:nvPr/>
        </p:nvPicPr>
        <p:blipFill>
          <a:blip r:embed="rId2"/>
          <a:stretch>
            <a:fillRect/>
          </a:stretch>
        </p:blipFill>
        <p:spPr>
          <a:xfrm>
            <a:off x="558800" y="1220413"/>
            <a:ext cx="6325957" cy="4802093"/>
          </a:xfrm>
          <a:prstGeom prst="rect">
            <a:avLst/>
          </a:prstGeom>
        </p:spPr>
      </p:pic>
      <p:pic>
        <p:nvPicPr>
          <p:cNvPr id="7" name="Picture 6"/>
          <p:cNvPicPr>
            <a:picLocks noChangeAspect="1"/>
          </p:cNvPicPr>
          <p:nvPr/>
        </p:nvPicPr>
        <p:blipFill rotWithShape="1">
          <a:blip r:embed="rId3"/>
          <a:srcRect r="3780" b="6000"/>
          <a:stretch/>
        </p:blipFill>
        <p:spPr>
          <a:xfrm>
            <a:off x="7734300" y="3299930"/>
            <a:ext cx="3962400" cy="1611186"/>
          </a:xfrm>
          <a:prstGeom prst="rect">
            <a:avLst/>
          </a:prstGeom>
        </p:spPr>
      </p:pic>
    </p:spTree>
    <p:extLst>
      <p:ext uri="{BB962C8B-B14F-4D97-AF65-F5344CB8AC3E}">
        <p14:creationId xmlns:p14="http://schemas.microsoft.com/office/powerpoint/2010/main" val="286300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Moving Forward</a:t>
            </a:r>
          </a:p>
        </p:txBody>
      </p:sp>
      <p:sp>
        <p:nvSpPr>
          <p:cNvPr id="5" name="Content Placeholder 4"/>
          <p:cNvSpPr>
            <a:spLocks noGrp="1"/>
          </p:cNvSpPr>
          <p:nvPr>
            <p:ph idx="1"/>
          </p:nvPr>
        </p:nvSpPr>
        <p:spPr>
          <a:xfrm>
            <a:off x="1141413" y="2312436"/>
            <a:ext cx="9905998" cy="3124201"/>
          </a:xfrm>
        </p:spPr>
        <p:txBody>
          <a:bodyPr>
            <a:normAutofit/>
          </a:bodyPr>
          <a:lstStyle/>
          <a:p>
            <a:r>
              <a:rPr lang="en-US" sz="2400" dirty="0"/>
              <a:t>Use data to build new programming</a:t>
            </a:r>
          </a:p>
          <a:p>
            <a:r>
              <a:rPr lang="en-US" sz="2400" dirty="0"/>
              <a:t>Analyze data for changes in knowledge, skills, behaviors, and attitudes</a:t>
            </a:r>
          </a:p>
          <a:p>
            <a:r>
              <a:rPr lang="en-US" sz="2400" dirty="0"/>
              <a:t>Adapt programming and events based upon analysis</a:t>
            </a:r>
          </a:p>
          <a:p>
            <a:r>
              <a:rPr lang="en-US" sz="2400" dirty="0"/>
              <a:t>Validate assessment tool and publish more results of work</a:t>
            </a:r>
          </a:p>
        </p:txBody>
      </p:sp>
    </p:spTree>
    <p:extLst>
      <p:ext uri="{BB962C8B-B14F-4D97-AF65-F5344CB8AC3E}">
        <p14:creationId xmlns:p14="http://schemas.microsoft.com/office/powerpoint/2010/main" val="2203874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6600" dirty="0"/>
              <a:t>Questions? </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14" t="2818" r="-119" b="4505"/>
          <a:stretch/>
        </p:blipFill>
        <p:spPr>
          <a:xfrm>
            <a:off x="2701994" y="2514600"/>
            <a:ext cx="6784835" cy="4009272"/>
          </a:xfrm>
          <a:prstGeom prst="rect">
            <a:avLst/>
          </a:prstGeom>
        </p:spPr>
      </p:pic>
    </p:spTree>
    <p:extLst>
      <p:ext uri="{BB962C8B-B14F-4D97-AF65-F5344CB8AC3E}">
        <p14:creationId xmlns:p14="http://schemas.microsoft.com/office/powerpoint/2010/main" val="1359577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1506" y="208384"/>
            <a:ext cx="11775233" cy="3200400"/>
          </a:xfrm>
        </p:spPr>
        <p:txBody>
          <a:bodyPr>
            <a:normAutofit/>
          </a:bodyPr>
          <a:lstStyle/>
          <a:p>
            <a:r>
              <a:rPr lang="en-US" dirty="0"/>
              <a:t>LIGHTNING TALKS</a:t>
            </a:r>
            <a:br>
              <a:rPr lang="en-US" dirty="0"/>
            </a:br>
            <a:r>
              <a:rPr lang="en-US" dirty="0"/>
              <a:t>INTERPROFESSIONAL EDUCATION: CONNECTING US ALL</a:t>
            </a:r>
            <a:br>
              <a:rPr lang="en-US" dirty="0"/>
            </a:br>
            <a:endParaRPr lang="en-US" dirty="0"/>
          </a:p>
        </p:txBody>
      </p:sp>
      <p:sp>
        <p:nvSpPr>
          <p:cNvPr id="3" name="Subtitle 2"/>
          <p:cNvSpPr>
            <a:spLocks noGrp="1"/>
          </p:cNvSpPr>
          <p:nvPr>
            <p:ph type="subTitle" idx="1"/>
          </p:nvPr>
        </p:nvSpPr>
        <p:spPr>
          <a:xfrm>
            <a:off x="1751011" y="3111759"/>
            <a:ext cx="8676222" cy="1905000"/>
          </a:xfrm>
        </p:spPr>
        <p:txBody>
          <a:bodyPr>
            <a:normAutofit fontScale="92500" lnSpcReduction="20000"/>
          </a:bodyPr>
          <a:lstStyle/>
          <a:p>
            <a:r>
              <a:rPr lang="en-US" dirty="0"/>
              <a:t>Paige Brown, </a:t>
            </a:r>
            <a:r>
              <a:rPr lang="en-US" dirty="0" err="1"/>
              <a:t>pharmd</a:t>
            </a:r>
            <a:endParaRPr lang="en-US" dirty="0"/>
          </a:p>
          <a:p>
            <a:r>
              <a:rPr lang="en-US" dirty="0"/>
              <a:t>Assistant Dean of Interprofessional Education </a:t>
            </a:r>
          </a:p>
          <a:p>
            <a:r>
              <a:rPr lang="en-US" dirty="0"/>
              <a:t>Associate Professor, Pharmacy Practice</a:t>
            </a:r>
          </a:p>
          <a:p>
            <a:r>
              <a:rPr lang="en-US" dirty="0"/>
              <a:t>College of Pharmacy &amp; Health Sciences</a:t>
            </a:r>
          </a:p>
          <a:p>
            <a:r>
              <a:rPr lang="en-US" dirty="0"/>
              <a:t>February 17, 2023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2106" y="5117840"/>
            <a:ext cx="2175971" cy="1698171"/>
          </a:xfrm>
          <a:prstGeom prst="rect">
            <a:avLst/>
          </a:prstGeom>
        </p:spPr>
      </p:pic>
    </p:spTree>
    <p:extLst>
      <p:ext uri="{BB962C8B-B14F-4D97-AF65-F5344CB8AC3E}">
        <p14:creationId xmlns:p14="http://schemas.microsoft.com/office/powerpoint/2010/main" val="1435961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p:nvPr/>
        </p:nvSpPr>
        <p:spPr>
          <a:xfrm>
            <a:off x="3722832" y="997030"/>
            <a:ext cx="4969609" cy="4854993"/>
          </a:xfrm>
          <a:prstGeom prst="rect">
            <a:avLst/>
          </a:prstGeom>
          <a:blipFill dpi="0" rotWithShape="1">
            <a:blip r:embed="rId3" cstate="print">
              <a:alphaModFix amt="24000"/>
            </a:blip>
            <a:srcRect/>
            <a:stretch>
              <a:fillRect/>
            </a:stretch>
          </a:blipFill>
        </p:spPr>
        <p:txBody>
          <a:bodyPr wrap="square" lIns="0" tIns="0" rIns="0" bIns="0" rtlCol="0"/>
          <a:lstStyle/>
          <a:p>
            <a:endParaRPr sz="1688"/>
          </a:p>
        </p:txBody>
      </p:sp>
      <p:sp>
        <p:nvSpPr>
          <p:cNvPr id="3" name="object 3"/>
          <p:cNvSpPr txBox="1"/>
          <p:nvPr/>
        </p:nvSpPr>
        <p:spPr>
          <a:xfrm>
            <a:off x="2367277" y="892607"/>
            <a:ext cx="7456883" cy="1490601"/>
          </a:xfrm>
          <a:prstGeom prst="rect">
            <a:avLst/>
          </a:prstGeom>
        </p:spPr>
        <p:txBody>
          <a:bodyPr vert="horz" wrap="square" lIns="0" tIns="0" rIns="0" bIns="0" rtlCol="0">
            <a:spAutoFit/>
          </a:bodyPr>
          <a:lstStyle/>
          <a:p>
            <a:pPr marL="11311" marR="4763" algn="ctr">
              <a:lnSpc>
                <a:spcPct val="122800"/>
              </a:lnSpc>
            </a:pPr>
            <a:r>
              <a:rPr sz="2625" kern="0" dirty="0">
                <a:latin typeface="Open Sans" panose="020B0606030504020204" pitchFamily="34" charset="0"/>
                <a:ea typeface="Open Sans" panose="020B0606030504020204" pitchFamily="34" charset="0"/>
                <a:cs typeface="Open Sans" panose="020B0606030504020204" pitchFamily="34" charset="0"/>
              </a:rPr>
              <a:t>“Interprofessional education occurs when </a:t>
            </a:r>
            <a:r>
              <a:rPr sz="2625" b="1" kern="0" dirty="0">
                <a:latin typeface="Open Sans" panose="020B0606030504020204" pitchFamily="34" charset="0"/>
                <a:ea typeface="Open Sans" panose="020B0606030504020204" pitchFamily="34" charset="0"/>
                <a:cs typeface="Open Sans" panose="020B0606030504020204" pitchFamily="34" charset="0"/>
              </a:rPr>
              <a:t>students from two or more professions learn to enable effective collaboration and improve health outcomes</a:t>
            </a:r>
            <a:r>
              <a:rPr sz="2625" kern="0" dirty="0">
                <a:latin typeface="Open Sans" panose="020B0606030504020204" pitchFamily="34" charset="0"/>
                <a:ea typeface="Open Sans" panose="020B0606030504020204" pitchFamily="34" charset="0"/>
                <a:cs typeface="Open Sans" panose="020B0606030504020204" pitchFamily="34" charset="0"/>
              </a:rPr>
              <a:t>.</a:t>
            </a:r>
          </a:p>
        </p:txBody>
      </p:sp>
      <p:sp>
        <p:nvSpPr>
          <p:cNvPr id="4" name="object 4"/>
          <p:cNvSpPr txBox="1"/>
          <p:nvPr/>
        </p:nvSpPr>
        <p:spPr>
          <a:xfrm>
            <a:off x="2233787" y="3027789"/>
            <a:ext cx="7941469" cy="1864998"/>
          </a:xfrm>
          <a:prstGeom prst="rect">
            <a:avLst/>
          </a:prstGeom>
        </p:spPr>
        <p:txBody>
          <a:bodyPr vert="horz" wrap="square" lIns="0" tIns="0" rIns="0" bIns="0" rtlCol="0">
            <a:spAutoFit/>
          </a:bodyPr>
          <a:lstStyle/>
          <a:p>
            <a:pPr marL="11906" marR="4763" indent="1191" algn="ctr">
              <a:lnSpc>
                <a:spcPct val="117700"/>
              </a:lnSpc>
            </a:pPr>
            <a:r>
              <a:rPr sz="2625" kern="0" dirty="0">
                <a:latin typeface="Open Sans" panose="020B0606030504020204" pitchFamily="34" charset="0"/>
                <a:ea typeface="Open Sans" panose="020B0606030504020204" pitchFamily="34" charset="0"/>
                <a:cs typeface="Open Sans" panose="020B0606030504020204" pitchFamily="34" charset="0"/>
              </a:rPr>
              <a:t>Once students understand how to work interprofessionally, they are ready to enter the workplace as a member of the collaborative practice team. This is a key step in </a:t>
            </a:r>
            <a:r>
              <a:rPr sz="2625" b="1" kern="0" dirty="0">
                <a:latin typeface="Open Sans" panose="020B0606030504020204" pitchFamily="34" charset="0"/>
                <a:ea typeface="Open Sans" panose="020B0606030504020204" pitchFamily="34" charset="0"/>
                <a:cs typeface="Open Sans" panose="020B0606030504020204" pitchFamily="34" charset="0"/>
              </a:rPr>
              <a:t>moving health systems from fragmentation to a position of strength</a:t>
            </a:r>
            <a:r>
              <a:rPr sz="2625" kern="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object 5"/>
          <p:cNvSpPr txBox="1"/>
          <p:nvPr/>
        </p:nvSpPr>
        <p:spPr>
          <a:xfrm>
            <a:off x="2476360" y="6262245"/>
            <a:ext cx="7456321" cy="468718"/>
          </a:xfrm>
          <a:prstGeom prst="rect">
            <a:avLst/>
          </a:prstGeom>
        </p:spPr>
        <p:txBody>
          <a:bodyPr vert="horz" wrap="square" lIns="0" tIns="0" rIns="0" bIns="0" rtlCol="0">
            <a:spAutoFit/>
          </a:bodyPr>
          <a:lstStyle/>
          <a:p>
            <a:pPr marL="1441252" marR="4763" indent="-1429941">
              <a:lnSpc>
                <a:spcPct val="116100"/>
              </a:lnSpc>
            </a:pPr>
            <a:r>
              <a:rPr sz="1313" spc="-5" dirty="0">
                <a:latin typeface="Calibri Light" panose="020F0302020204030204" pitchFamily="34" charset="0"/>
                <a:cs typeface="Calibri Light" panose="020F0302020204030204" pitchFamily="34" charset="0"/>
              </a:rPr>
              <a:t>W</a:t>
            </a:r>
            <a:r>
              <a:rPr sz="1313" dirty="0">
                <a:latin typeface="Calibri Light" panose="020F0302020204030204" pitchFamily="34" charset="0"/>
                <a:cs typeface="Calibri Light" panose="020F0302020204030204" pitchFamily="34" charset="0"/>
              </a:rPr>
              <a:t>orld Health </a:t>
            </a:r>
            <a:r>
              <a:rPr sz="1313" spc="-5" dirty="0">
                <a:latin typeface="Calibri Light" panose="020F0302020204030204" pitchFamily="34" charset="0"/>
                <a:cs typeface="Calibri Light" panose="020F0302020204030204" pitchFamily="34" charset="0"/>
              </a:rPr>
              <a:t>O</a:t>
            </a:r>
            <a:r>
              <a:rPr sz="1313" dirty="0">
                <a:latin typeface="Calibri Light" panose="020F0302020204030204" pitchFamily="34" charset="0"/>
                <a:cs typeface="Calibri Light" panose="020F0302020204030204" pitchFamily="34" charset="0"/>
              </a:rPr>
              <a:t>rganization (</a:t>
            </a:r>
            <a:r>
              <a:rPr sz="1313" spc="-5" dirty="0">
                <a:latin typeface="Calibri Light" panose="020F0302020204030204" pitchFamily="34" charset="0"/>
                <a:cs typeface="Calibri Light" panose="020F0302020204030204" pitchFamily="34" charset="0"/>
              </a:rPr>
              <a:t>W</a:t>
            </a:r>
            <a:r>
              <a:rPr sz="1313" dirty="0">
                <a:latin typeface="Calibri Light" panose="020F0302020204030204" pitchFamily="34" charset="0"/>
                <a:cs typeface="Calibri Light" panose="020F0302020204030204" pitchFamily="34" charset="0"/>
              </a:rPr>
              <a:t>H</a:t>
            </a:r>
            <a:r>
              <a:rPr sz="1313" spc="-5" dirty="0">
                <a:latin typeface="Calibri Light" panose="020F0302020204030204" pitchFamily="34" charset="0"/>
                <a:cs typeface="Calibri Light" panose="020F0302020204030204" pitchFamily="34" charset="0"/>
              </a:rPr>
              <a:t>O</a:t>
            </a:r>
            <a:r>
              <a:rPr sz="1313" dirty="0">
                <a:latin typeface="Calibri Light" panose="020F0302020204030204" pitchFamily="34" charset="0"/>
                <a:cs typeface="Calibri Light" panose="020F0302020204030204" pitchFamily="34" charset="0"/>
              </a:rPr>
              <a:t>). (2010). </a:t>
            </a:r>
            <a:r>
              <a:rPr sz="1313" spc="-5" dirty="0">
                <a:latin typeface="Calibri Light" panose="020F0302020204030204" pitchFamily="34" charset="0"/>
                <a:cs typeface="Calibri Light" panose="020F0302020204030204" pitchFamily="34" charset="0"/>
              </a:rPr>
              <a:t>F</a:t>
            </a:r>
            <a:r>
              <a:rPr sz="1313" dirty="0">
                <a:latin typeface="Calibri Light" panose="020F0302020204030204" pitchFamily="34" charset="0"/>
                <a:cs typeface="Calibri Light" panose="020F0302020204030204" pitchFamily="34" charset="0"/>
              </a:rPr>
              <a:t>ra</a:t>
            </a:r>
            <a:r>
              <a:rPr sz="1313" spc="-5" dirty="0">
                <a:latin typeface="Calibri Light" panose="020F0302020204030204" pitchFamily="34" charset="0"/>
                <a:cs typeface="Calibri Light" panose="020F0302020204030204" pitchFamily="34" charset="0"/>
              </a:rPr>
              <a:t>m</a:t>
            </a:r>
            <a:r>
              <a:rPr sz="1313" dirty="0">
                <a:latin typeface="Calibri Light" panose="020F0302020204030204" pitchFamily="34" charset="0"/>
                <a:cs typeface="Calibri Light" panose="020F0302020204030204" pitchFamily="34" charset="0"/>
              </a:rPr>
              <a:t>ework for action on interprofessional education &amp; collaborative practice. </a:t>
            </a:r>
            <a:r>
              <a:rPr sz="1313" spc="-5" dirty="0">
                <a:latin typeface="Calibri Light" panose="020F0302020204030204" pitchFamily="34" charset="0"/>
                <a:cs typeface="Calibri Light" panose="020F0302020204030204" pitchFamily="34" charset="0"/>
              </a:rPr>
              <a:t>G</a:t>
            </a:r>
            <a:r>
              <a:rPr sz="1313" dirty="0">
                <a:latin typeface="Calibri Light" panose="020F0302020204030204" pitchFamily="34" charset="0"/>
                <a:cs typeface="Calibri Light" panose="020F0302020204030204" pitchFamily="34" charset="0"/>
              </a:rPr>
              <a:t>eneva: </a:t>
            </a:r>
            <a:r>
              <a:rPr sz="1313" spc="-5" dirty="0">
                <a:latin typeface="Calibri Light" panose="020F0302020204030204" pitchFamily="34" charset="0"/>
                <a:cs typeface="Calibri Light" panose="020F0302020204030204" pitchFamily="34" charset="0"/>
              </a:rPr>
              <a:t>W</a:t>
            </a:r>
            <a:r>
              <a:rPr sz="1313" dirty="0">
                <a:latin typeface="Calibri Light" panose="020F0302020204030204" pitchFamily="34" charset="0"/>
                <a:cs typeface="Calibri Light" panose="020F0302020204030204" pitchFamily="34" charset="0"/>
              </a:rPr>
              <a:t>orld Health </a:t>
            </a:r>
            <a:r>
              <a:rPr sz="1313" spc="-5" dirty="0">
                <a:latin typeface="Calibri Light" panose="020F0302020204030204" pitchFamily="34" charset="0"/>
                <a:cs typeface="Calibri Light" panose="020F0302020204030204" pitchFamily="34" charset="0"/>
              </a:rPr>
              <a:t>O</a:t>
            </a:r>
            <a:r>
              <a:rPr sz="1313" dirty="0">
                <a:latin typeface="Calibri Light" panose="020F0302020204030204" pitchFamily="34" charset="0"/>
                <a:cs typeface="Calibri Light" panose="020F0302020204030204" pitchFamily="34" charset="0"/>
              </a:rPr>
              <a:t>rganization.</a:t>
            </a:r>
          </a:p>
        </p:txBody>
      </p:sp>
    </p:spTree>
    <p:extLst>
      <p:ext uri="{BB962C8B-B14F-4D97-AF65-F5344CB8AC3E}">
        <p14:creationId xmlns:p14="http://schemas.microsoft.com/office/powerpoint/2010/main" val="2050285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p:nvPr/>
        </p:nvSpPr>
        <p:spPr>
          <a:xfrm>
            <a:off x="0" y="8930"/>
            <a:ext cx="5304234" cy="6849070"/>
          </a:xfrm>
          <a:custGeom>
            <a:avLst/>
            <a:gdLst/>
            <a:ahLst/>
            <a:cxnLst/>
            <a:rect l="l" t="t" r="r" b="b"/>
            <a:pathLst>
              <a:path w="5657850" h="7305675">
                <a:moveTo>
                  <a:pt x="0" y="7305674"/>
                </a:moveTo>
                <a:lnTo>
                  <a:pt x="0" y="0"/>
                </a:lnTo>
                <a:lnTo>
                  <a:pt x="5657850" y="0"/>
                </a:lnTo>
                <a:lnTo>
                  <a:pt x="5657850" y="7305674"/>
                </a:lnTo>
                <a:lnTo>
                  <a:pt x="0" y="7305674"/>
                </a:lnTo>
                <a:close/>
              </a:path>
            </a:pathLst>
          </a:custGeom>
          <a:solidFill>
            <a:srgbClr val="FC6F15"/>
          </a:solidFill>
        </p:spPr>
        <p:txBody>
          <a:bodyPr wrap="square" lIns="0" tIns="0" rIns="0" bIns="0" rtlCol="0"/>
          <a:lstStyle/>
          <a:p>
            <a:endParaRPr sz="1688"/>
          </a:p>
        </p:txBody>
      </p:sp>
      <p:sp>
        <p:nvSpPr>
          <p:cNvPr id="3" name="object 3"/>
          <p:cNvSpPr/>
          <p:nvPr/>
        </p:nvSpPr>
        <p:spPr>
          <a:xfrm>
            <a:off x="7417753" y="3126813"/>
            <a:ext cx="2580680" cy="71438"/>
          </a:xfrm>
          <a:custGeom>
            <a:avLst/>
            <a:gdLst/>
            <a:ahLst/>
            <a:cxnLst/>
            <a:rect l="l" t="t" r="r" b="b"/>
            <a:pathLst>
              <a:path w="2752725" h="76200">
                <a:moveTo>
                  <a:pt x="0" y="0"/>
                </a:moveTo>
                <a:lnTo>
                  <a:pt x="2752382" y="0"/>
                </a:lnTo>
                <a:lnTo>
                  <a:pt x="2752382" y="75861"/>
                </a:lnTo>
                <a:lnTo>
                  <a:pt x="0" y="75861"/>
                </a:lnTo>
                <a:lnTo>
                  <a:pt x="0" y="0"/>
                </a:lnTo>
                <a:close/>
              </a:path>
            </a:pathLst>
          </a:custGeom>
          <a:solidFill>
            <a:srgbClr val="FC6F15"/>
          </a:solidFill>
        </p:spPr>
        <p:txBody>
          <a:bodyPr wrap="square" lIns="0" tIns="0" rIns="0" bIns="0" rtlCol="0"/>
          <a:lstStyle/>
          <a:p>
            <a:endParaRPr sz="1688"/>
          </a:p>
        </p:txBody>
      </p:sp>
      <p:sp>
        <p:nvSpPr>
          <p:cNvPr id="4" name="object 4"/>
          <p:cNvSpPr txBox="1"/>
          <p:nvPr/>
        </p:nvSpPr>
        <p:spPr>
          <a:xfrm>
            <a:off x="6541219" y="8930"/>
            <a:ext cx="4366669" cy="6584367"/>
          </a:xfrm>
          <a:prstGeom prst="rect">
            <a:avLst/>
          </a:prstGeom>
        </p:spPr>
        <p:txBody>
          <a:bodyPr vert="horz" wrap="square" lIns="0" tIns="0" rIns="0" bIns="0" rtlCol="0">
            <a:spAutoFit/>
          </a:bodyPr>
          <a:lstStyle/>
          <a:p>
            <a:pPr marL="15478" algn="ctr">
              <a:lnSpc>
                <a:spcPts val="6234"/>
              </a:lnSpc>
            </a:pPr>
            <a:r>
              <a:rPr sz="5250" b="1" spc="-173" dirty="0">
                <a:solidFill>
                  <a:srgbClr val="FC6F15"/>
                </a:solidFill>
                <a:latin typeface="Montserrat ExtraBold" panose="00000900000000000000" pitchFamily="2" charset="0"/>
                <a:cs typeface="Gill Sans MT"/>
              </a:rPr>
              <a:t>IPE</a:t>
            </a:r>
            <a:endParaRPr sz="5250" dirty="0">
              <a:latin typeface="Montserrat ExtraBold" panose="00000900000000000000" pitchFamily="2" charset="0"/>
              <a:cs typeface="Gill Sans MT"/>
            </a:endParaRPr>
          </a:p>
          <a:p>
            <a:pPr marL="28575" indent="382786">
              <a:lnSpc>
                <a:spcPts val="1280"/>
              </a:lnSpc>
            </a:pPr>
            <a:r>
              <a:rPr lang="en-US" sz="1600" b="1" dirty="0">
                <a:latin typeface="Open Sans" panose="020B0606030504020204" pitchFamily="34" charset="0"/>
                <a:ea typeface="Open Sans" panose="020B0606030504020204" pitchFamily="34" charset="0"/>
                <a:cs typeface="Open Sans" panose="020B0606030504020204" pitchFamily="34" charset="0"/>
              </a:rPr>
              <a:t>          </a:t>
            </a:r>
            <a:r>
              <a:rPr sz="1600" b="1" dirty="0">
                <a:latin typeface="Open Sans" panose="020B0606030504020204" pitchFamily="34" charset="0"/>
                <a:ea typeface="Open Sans" panose="020B0606030504020204" pitchFamily="34" charset="0"/>
                <a:cs typeface="Open Sans" panose="020B0606030504020204" pitchFamily="34" charset="0"/>
              </a:rPr>
              <a:t>interprofessional education</a:t>
            </a:r>
          </a:p>
          <a:p>
            <a:pPr marL="28575" marR="4763" algn="ctr">
              <a:lnSpc>
                <a:spcPct val="114599"/>
              </a:lnSpc>
              <a:spcBef>
                <a:spcPts val="70"/>
              </a:spcBef>
            </a:pPr>
            <a:r>
              <a:rPr lang="en-US" sz="1600" b="1" dirty="0">
                <a:latin typeface="Open Sans" panose="020B0606030504020204" pitchFamily="34" charset="0"/>
                <a:ea typeface="Open Sans" panose="020B0606030504020204" pitchFamily="34" charset="0"/>
                <a:cs typeface="Open Sans" panose="020B0606030504020204" pitchFamily="34" charset="0"/>
              </a:rPr>
              <a:t>    </a:t>
            </a:r>
            <a:r>
              <a:rPr sz="1600" b="1" dirty="0">
                <a:latin typeface="Open Sans" panose="020B0606030504020204" pitchFamily="34" charset="0"/>
                <a:ea typeface="Open Sans" panose="020B0606030504020204" pitchFamily="34" charset="0"/>
                <a:cs typeface="Open Sans" panose="020B0606030504020204" pitchFamily="34" charset="0"/>
              </a:rPr>
              <a:t>"occurs when learners from two or more </a:t>
            </a:r>
            <a:r>
              <a:rPr lang="en-US" sz="1600" b="1" dirty="0">
                <a:latin typeface="Open Sans" panose="020B0606030504020204" pitchFamily="34" charset="0"/>
                <a:ea typeface="Open Sans" panose="020B0606030504020204" pitchFamily="34" charset="0"/>
                <a:cs typeface="Open Sans" panose="020B0606030504020204" pitchFamily="34" charset="0"/>
              </a:rPr>
              <a:t>  </a:t>
            </a:r>
            <a:r>
              <a:rPr sz="1600" b="1" dirty="0">
                <a:latin typeface="Open Sans" panose="020B0606030504020204" pitchFamily="34" charset="0"/>
                <a:ea typeface="Open Sans" panose="020B0606030504020204" pitchFamily="34" charset="0"/>
                <a:cs typeface="Open Sans" panose="020B0606030504020204" pitchFamily="34" charset="0"/>
              </a:rPr>
              <a:t>professions learn about, from and with each other to enable effective collaboration and improve health outcomes.”</a:t>
            </a:r>
          </a:p>
          <a:p>
            <a:pPr marL="16669" algn="ctr">
              <a:spcBef>
                <a:spcPts val="197"/>
              </a:spcBef>
            </a:pPr>
            <a:r>
              <a:rPr sz="1600" dirty="0">
                <a:latin typeface="Open Sans" panose="020B0606030504020204" pitchFamily="34" charset="0"/>
                <a:ea typeface="Open Sans" panose="020B0606030504020204" pitchFamily="34" charset="0"/>
                <a:cs typeface="Open Sans" panose="020B0606030504020204" pitchFamily="34" charset="0"/>
              </a:rPr>
              <a:t>–World Health Organization, 2010</a:t>
            </a:r>
            <a:r>
              <a:rPr sz="1600" b="1" dirty="0">
                <a:latin typeface="Open Sans" panose="020B0606030504020204" pitchFamily="34" charset="0"/>
                <a:ea typeface="Open Sans" panose="020B0606030504020204" pitchFamily="34" charset="0"/>
                <a:cs typeface="Open Sans" panose="020B0606030504020204" pitchFamily="34" charset="0"/>
              </a:rPr>
              <a:t>.</a:t>
            </a:r>
          </a:p>
          <a:p>
            <a:pPr>
              <a:lnSpc>
                <a:spcPct val="100000"/>
              </a:lnSpc>
            </a:pPr>
            <a:endParaRPr sz="1125" dirty="0">
              <a:latin typeface="Times New Roman"/>
              <a:cs typeface="Times New Roman"/>
            </a:endParaRPr>
          </a:p>
          <a:p>
            <a:pPr>
              <a:lnSpc>
                <a:spcPct val="100000"/>
              </a:lnSpc>
            </a:pPr>
            <a:endParaRPr sz="1125" dirty="0">
              <a:latin typeface="Times New Roman"/>
              <a:cs typeface="Times New Roman"/>
            </a:endParaRPr>
          </a:p>
          <a:p>
            <a:pPr marL="6548" algn="ctr">
              <a:spcBef>
                <a:spcPts val="938"/>
              </a:spcBef>
            </a:pPr>
            <a:r>
              <a:rPr sz="5250" b="1" spc="-234" dirty="0">
                <a:solidFill>
                  <a:srgbClr val="FC6F15"/>
                </a:solidFill>
                <a:latin typeface="Montserrat ExtraBold" panose="00000900000000000000" pitchFamily="2" charset="0"/>
                <a:cs typeface="Gill Sans MT"/>
              </a:rPr>
              <a:t>IP</a:t>
            </a:r>
            <a:r>
              <a:rPr sz="5250" b="1" spc="-370" dirty="0">
                <a:solidFill>
                  <a:srgbClr val="FC6F15"/>
                </a:solidFill>
                <a:latin typeface="Montserrat ExtraBold" panose="00000900000000000000" pitchFamily="2" charset="0"/>
                <a:cs typeface="Gill Sans MT"/>
              </a:rPr>
              <a:t>C</a:t>
            </a:r>
            <a:r>
              <a:rPr sz="5250" b="1" spc="-107" dirty="0">
                <a:solidFill>
                  <a:srgbClr val="FC6F15"/>
                </a:solidFill>
                <a:latin typeface="Montserrat ExtraBold" panose="00000900000000000000" pitchFamily="2" charset="0"/>
                <a:cs typeface="Gill Sans MT"/>
              </a:rPr>
              <a:t>P</a:t>
            </a:r>
            <a:endParaRPr sz="5250" dirty="0">
              <a:latin typeface="Montserrat ExtraBold" panose="00000900000000000000" pitchFamily="2" charset="0"/>
              <a:cs typeface="Gill Sans MT"/>
            </a:endParaRPr>
          </a:p>
          <a:p>
            <a:pPr marL="11311" marR="14883" indent="-1786" algn="ctr">
              <a:lnSpc>
                <a:spcPct val="115300"/>
              </a:lnSpc>
              <a:spcBef>
                <a:spcPts val="853"/>
              </a:spcBef>
            </a:pPr>
            <a:r>
              <a:rPr sz="1600" b="1" dirty="0">
                <a:latin typeface="Open Sans" panose="020B0606030504020204" pitchFamily="34" charset="0"/>
                <a:ea typeface="Open Sans" panose="020B0606030504020204" pitchFamily="34" charset="0"/>
                <a:cs typeface="Open Sans" panose="020B0606030504020204" pitchFamily="34" charset="0"/>
              </a:rPr>
              <a:t>interprofessional collaborative practice "occurs when multiple health workers from different professional backgrounds provide comprehensive health services by working with patients, their families, carers (caregivers), and communities to deliver the highest quality of care across settings."</a:t>
            </a:r>
          </a:p>
          <a:p>
            <a:pPr marR="2977" algn="ctr">
              <a:spcBef>
                <a:spcPts val="196"/>
              </a:spcBef>
            </a:pPr>
            <a:r>
              <a:rPr sz="1600" dirty="0">
                <a:latin typeface="Open Sans" panose="020B0606030504020204" pitchFamily="34" charset="0"/>
                <a:ea typeface="Open Sans" panose="020B0606030504020204" pitchFamily="34" charset="0"/>
                <a:cs typeface="Open Sans" panose="020B0606030504020204" pitchFamily="34" charset="0"/>
              </a:rPr>
              <a:t>-World Health Organization, 2010.</a:t>
            </a:r>
          </a:p>
        </p:txBody>
      </p:sp>
      <p:pic>
        <p:nvPicPr>
          <p:cNvPr id="6" name="Picture 5"/>
          <p:cNvPicPr>
            <a:picLocks noChangeAspect="1"/>
          </p:cNvPicPr>
          <p:nvPr/>
        </p:nvPicPr>
        <p:blipFill>
          <a:blip r:embed="rId3"/>
          <a:stretch>
            <a:fillRect/>
          </a:stretch>
        </p:blipFill>
        <p:spPr>
          <a:xfrm>
            <a:off x="351193" y="234583"/>
            <a:ext cx="4601848" cy="6139204"/>
          </a:xfrm>
          <a:prstGeom prst="rect">
            <a:avLst/>
          </a:prstGeom>
        </p:spPr>
      </p:pic>
    </p:spTree>
    <p:extLst>
      <p:ext uri="{BB962C8B-B14F-4D97-AF65-F5344CB8AC3E}">
        <p14:creationId xmlns:p14="http://schemas.microsoft.com/office/powerpoint/2010/main" val="4024667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7998"/>
          </a:xfrm>
          <a:prstGeom prst="rect">
            <a:avLst/>
          </a:prstGeom>
          <a:blipFill>
            <a:blip r:embed="rId2" cstate="print"/>
            <a:stretch>
              <a:fillRect/>
            </a:stretch>
          </a:blipFill>
        </p:spPr>
        <p:txBody>
          <a:bodyPr wrap="square" lIns="0" tIns="0" rIns="0" bIns="0" rtlCol="0"/>
          <a:lstStyle/>
          <a:p>
            <a:endParaRPr sz="1688"/>
          </a:p>
        </p:txBody>
      </p:sp>
      <p:sp>
        <p:nvSpPr>
          <p:cNvPr id="3" name="object 3"/>
          <p:cNvSpPr/>
          <p:nvPr/>
        </p:nvSpPr>
        <p:spPr>
          <a:xfrm>
            <a:off x="0" y="-2"/>
            <a:ext cx="12192000" cy="6858000"/>
          </a:xfrm>
          <a:custGeom>
            <a:avLst/>
            <a:gdLst/>
            <a:ahLst/>
            <a:cxnLst/>
            <a:rect l="l" t="t" r="r" b="b"/>
            <a:pathLst>
              <a:path w="9753600" h="7315200">
                <a:moveTo>
                  <a:pt x="0" y="7315200"/>
                </a:moveTo>
                <a:lnTo>
                  <a:pt x="9753600" y="7315200"/>
                </a:lnTo>
                <a:lnTo>
                  <a:pt x="9753600" y="0"/>
                </a:lnTo>
                <a:lnTo>
                  <a:pt x="0" y="0"/>
                </a:lnTo>
                <a:lnTo>
                  <a:pt x="0" y="7315200"/>
                </a:lnTo>
                <a:close/>
              </a:path>
            </a:pathLst>
          </a:custGeom>
          <a:solidFill>
            <a:srgbClr val="FFFFFF">
              <a:alpha val="81959"/>
            </a:srgbClr>
          </a:solidFill>
        </p:spPr>
        <p:txBody>
          <a:bodyPr wrap="square" lIns="0" tIns="0" rIns="0" bIns="0" rtlCol="0"/>
          <a:lstStyle/>
          <a:p>
            <a:endParaRPr sz="1688"/>
          </a:p>
        </p:txBody>
      </p:sp>
      <p:sp>
        <p:nvSpPr>
          <p:cNvPr id="4" name="object 4"/>
          <p:cNvSpPr txBox="1"/>
          <p:nvPr/>
        </p:nvSpPr>
        <p:spPr>
          <a:xfrm>
            <a:off x="1127782" y="2280969"/>
            <a:ext cx="9936431" cy="4506162"/>
          </a:xfrm>
          <a:prstGeom prst="rect">
            <a:avLst/>
          </a:prstGeom>
        </p:spPr>
        <p:txBody>
          <a:bodyPr vert="horz" wrap="square" lIns="0" tIns="12502" rIns="0" bIns="0" rtlCol="0">
            <a:spAutoFit/>
          </a:bodyPr>
          <a:lstStyle/>
          <a:p>
            <a:pPr marL="264319" marR="553641" indent="-253008">
              <a:lnSpc>
                <a:spcPct val="125099"/>
              </a:lnSpc>
              <a:spcBef>
                <a:spcPts val="98"/>
              </a:spcBef>
              <a:buAutoNum type="arabicPeriod"/>
              <a:tabLst>
                <a:tab pos="264914" algn="l"/>
              </a:tabLst>
            </a:pPr>
            <a:r>
              <a:rPr b="1" spc="-47" dirty="0">
                <a:solidFill>
                  <a:srgbClr val="202020"/>
                </a:solidFill>
                <a:latin typeface="Lucida Sans"/>
                <a:cs typeface="Lucida Sans"/>
              </a:rPr>
              <a:t>Values/Ethics</a:t>
            </a:r>
            <a:r>
              <a:rPr b="1" spc="-131" dirty="0">
                <a:solidFill>
                  <a:srgbClr val="202020"/>
                </a:solidFill>
                <a:latin typeface="Lucida Sans"/>
                <a:cs typeface="Lucida Sans"/>
              </a:rPr>
              <a:t> </a:t>
            </a:r>
            <a:r>
              <a:rPr b="1" spc="-28" dirty="0">
                <a:solidFill>
                  <a:srgbClr val="202020"/>
                </a:solidFill>
                <a:latin typeface="Lucida Sans"/>
                <a:cs typeface="Lucida Sans"/>
              </a:rPr>
              <a:t>for</a:t>
            </a:r>
            <a:r>
              <a:rPr b="1" spc="-103" dirty="0">
                <a:solidFill>
                  <a:srgbClr val="202020"/>
                </a:solidFill>
                <a:latin typeface="Lucida Sans"/>
                <a:cs typeface="Lucida Sans"/>
              </a:rPr>
              <a:t> </a:t>
            </a:r>
            <a:r>
              <a:rPr b="1" spc="-23" dirty="0">
                <a:solidFill>
                  <a:srgbClr val="202020"/>
                </a:solidFill>
                <a:latin typeface="Lucida Sans"/>
                <a:cs typeface="Lucida Sans"/>
              </a:rPr>
              <a:t>Interprofessional</a:t>
            </a:r>
            <a:r>
              <a:rPr b="1" spc="-122" dirty="0">
                <a:solidFill>
                  <a:srgbClr val="202020"/>
                </a:solidFill>
                <a:latin typeface="Lucida Sans"/>
                <a:cs typeface="Lucida Sans"/>
              </a:rPr>
              <a:t> </a:t>
            </a:r>
            <a:r>
              <a:rPr b="1" spc="9" dirty="0">
                <a:solidFill>
                  <a:srgbClr val="202020"/>
                </a:solidFill>
                <a:latin typeface="Lucida Sans"/>
                <a:cs typeface="Lucida Sans"/>
              </a:rPr>
              <a:t>Practice:</a:t>
            </a:r>
            <a:r>
              <a:rPr b="1" spc="-103" dirty="0">
                <a:solidFill>
                  <a:srgbClr val="202020"/>
                </a:solidFill>
                <a:latin typeface="Lucida Sans"/>
                <a:cs typeface="Lucida Sans"/>
              </a:rPr>
              <a:t> </a:t>
            </a:r>
            <a:r>
              <a:rPr dirty="0">
                <a:solidFill>
                  <a:srgbClr val="202020"/>
                </a:solidFill>
                <a:latin typeface="Lucida Sans"/>
                <a:cs typeface="Lucida Sans"/>
              </a:rPr>
              <a:t>Work</a:t>
            </a:r>
            <a:r>
              <a:rPr spc="-107" dirty="0">
                <a:solidFill>
                  <a:srgbClr val="202020"/>
                </a:solidFill>
                <a:latin typeface="Lucida Sans"/>
                <a:cs typeface="Lucida Sans"/>
              </a:rPr>
              <a:t> </a:t>
            </a:r>
            <a:r>
              <a:rPr spc="-23" dirty="0">
                <a:solidFill>
                  <a:srgbClr val="202020"/>
                </a:solidFill>
                <a:latin typeface="Lucida Sans"/>
                <a:cs typeface="Lucida Sans"/>
              </a:rPr>
              <a:t>with</a:t>
            </a:r>
            <a:r>
              <a:rPr spc="-107" dirty="0">
                <a:solidFill>
                  <a:srgbClr val="202020"/>
                </a:solidFill>
                <a:latin typeface="Lucida Sans"/>
                <a:cs typeface="Lucida Sans"/>
              </a:rPr>
              <a:t> </a:t>
            </a:r>
            <a:r>
              <a:rPr spc="-38" dirty="0">
                <a:solidFill>
                  <a:srgbClr val="202020"/>
                </a:solidFill>
                <a:latin typeface="Lucida Sans"/>
                <a:cs typeface="Lucida Sans"/>
              </a:rPr>
              <a:t>individuals</a:t>
            </a:r>
            <a:r>
              <a:rPr spc="-136" dirty="0">
                <a:solidFill>
                  <a:srgbClr val="202020"/>
                </a:solidFill>
                <a:latin typeface="Lucida Sans"/>
                <a:cs typeface="Lucida Sans"/>
              </a:rPr>
              <a:t> </a:t>
            </a:r>
            <a:r>
              <a:rPr spc="-33" dirty="0">
                <a:solidFill>
                  <a:srgbClr val="202020"/>
                </a:solidFill>
                <a:latin typeface="Lucida Sans"/>
                <a:cs typeface="Lucida Sans"/>
              </a:rPr>
              <a:t>of  </a:t>
            </a:r>
            <a:r>
              <a:rPr spc="-9" dirty="0">
                <a:solidFill>
                  <a:srgbClr val="202020"/>
                </a:solidFill>
                <a:latin typeface="Lucida Sans"/>
                <a:cs typeface="Lucida Sans"/>
              </a:rPr>
              <a:t>other </a:t>
            </a:r>
            <a:r>
              <a:rPr spc="-33" dirty="0">
                <a:solidFill>
                  <a:srgbClr val="202020"/>
                </a:solidFill>
                <a:latin typeface="Lucida Sans"/>
                <a:cs typeface="Lucida Sans"/>
              </a:rPr>
              <a:t>professions </a:t>
            </a:r>
            <a:r>
              <a:rPr spc="-28" dirty="0">
                <a:solidFill>
                  <a:srgbClr val="202020"/>
                </a:solidFill>
                <a:latin typeface="Lucida Sans"/>
                <a:cs typeface="Lucida Sans"/>
              </a:rPr>
              <a:t>to </a:t>
            </a:r>
            <a:r>
              <a:rPr spc="-23" dirty="0">
                <a:solidFill>
                  <a:srgbClr val="202020"/>
                </a:solidFill>
                <a:latin typeface="Lucida Sans"/>
                <a:cs typeface="Lucida Sans"/>
              </a:rPr>
              <a:t>maintain </a:t>
            </a:r>
            <a:r>
              <a:rPr spc="5" dirty="0">
                <a:solidFill>
                  <a:srgbClr val="202020"/>
                </a:solidFill>
                <a:latin typeface="Lucida Sans"/>
                <a:cs typeface="Lucida Sans"/>
              </a:rPr>
              <a:t>a </a:t>
            </a:r>
            <a:r>
              <a:rPr spc="-28" dirty="0">
                <a:solidFill>
                  <a:srgbClr val="202020"/>
                </a:solidFill>
                <a:latin typeface="Lucida Sans"/>
                <a:cs typeface="Lucida Sans"/>
              </a:rPr>
              <a:t>climate </a:t>
            </a:r>
            <a:r>
              <a:rPr spc="-33" dirty="0">
                <a:solidFill>
                  <a:srgbClr val="202020"/>
                </a:solidFill>
                <a:latin typeface="Lucida Sans"/>
                <a:cs typeface="Lucida Sans"/>
              </a:rPr>
              <a:t>of </a:t>
            </a:r>
            <a:r>
              <a:rPr spc="-23" dirty="0">
                <a:solidFill>
                  <a:srgbClr val="202020"/>
                </a:solidFill>
                <a:latin typeface="Lucida Sans"/>
                <a:cs typeface="Lucida Sans"/>
              </a:rPr>
              <a:t>mutual respect </a:t>
            </a:r>
            <a:r>
              <a:rPr spc="-14" dirty="0">
                <a:solidFill>
                  <a:srgbClr val="202020"/>
                </a:solidFill>
                <a:latin typeface="Lucida Sans"/>
                <a:cs typeface="Lucida Sans"/>
              </a:rPr>
              <a:t>and shared  </a:t>
            </a:r>
            <a:r>
              <a:rPr spc="-33" dirty="0">
                <a:solidFill>
                  <a:srgbClr val="202020"/>
                </a:solidFill>
                <a:latin typeface="Lucida Sans"/>
                <a:cs typeface="Lucida Sans"/>
              </a:rPr>
              <a:t>values.</a:t>
            </a:r>
            <a:endParaRPr dirty="0">
              <a:latin typeface="Lucida Sans"/>
              <a:cs typeface="Lucida Sans"/>
            </a:endParaRPr>
          </a:p>
          <a:p>
            <a:pPr marL="264319" marR="283964" indent="-253008">
              <a:lnSpc>
                <a:spcPct val="125000"/>
              </a:lnSpc>
              <a:spcBef>
                <a:spcPts val="9"/>
              </a:spcBef>
              <a:buAutoNum type="arabicPeriod"/>
              <a:tabLst>
                <a:tab pos="264914" algn="l"/>
              </a:tabLst>
            </a:pPr>
            <a:r>
              <a:rPr b="1" spc="-47" dirty="0">
                <a:solidFill>
                  <a:srgbClr val="202020"/>
                </a:solidFill>
                <a:latin typeface="Lucida Sans"/>
                <a:cs typeface="Lucida Sans"/>
              </a:rPr>
              <a:t>Roles/Responsibilities:</a:t>
            </a:r>
            <a:r>
              <a:rPr b="1" spc="-98" dirty="0">
                <a:solidFill>
                  <a:srgbClr val="202020"/>
                </a:solidFill>
                <a:latin typeface="Lucida Sans"/>
                <a:cs typeface="Lucida Sans"/>
              </a:rPr>
              <a:t> </a:t>
            </a:r>
            <a:r>
              <a:rPr dirty="0">
                <a:solidFill>
                  <a:srgbClr val="202020"/>
                </a:solidFill>
                <a:latin typeface="Lucida Sans"/>
                <a:cs typeface="Lucida Sans"/>
              </a:rPr>
              <a:t>Use</a:t>
            </a:r>
            <a:r>
              <a:rPr spc="-84" dirty="0">
                <a:solidFill>
                  <a:srgbClr val="202020"/>
                </a:solidFill>
                <a:latin typeface="Lucida Sans"/>
                <a:cs typeface="Lucida Sans"/>
              </a:rPr>
              <a:t> </a:t>
            </a:r>
            <a:r>
              <a:rPr spc="-14" dirty="0">
                <a:solidFill>
                  <a:srgbClr val="202020"/>
                </a:solidFill>
                <a:latin typeface="Lucida Sans"/>
                <a:cs typeface="Lucida Sans"/>
              </a:rPr>
              <a:t>the</a:t>
            </a:r>
            <a:r>
              <a:rPr spc="-103" dirty="0">
                <a:solidFill>
                  <a:srgbClr val="202020"/>
                </a:solidFill>
                <a:latin typeface="Lucida Sans"/>
                <a:cs typeface="Lucida Sans"/>
              </a:rPr>
              <a:t> </a:t>
            </a:r>
            <a:r>
              <a:rPr spc="-38" dirty="0">
                <a:solidFill>
                  <a:srgbClr val="202020"/>
                </a:solidFill>
                <a:latin typeface="Lucida Sans"/>
                <a:cs typeface="Lucida Sans"/>
              </a:rPr>
              <a:t>knowledge</a:t>
            </a:r>
            <a:r>
              <a:rPr spc="-122" dirty="0">
                <a:solidFill>
                  <a:srgbClr val="202020"/>
                </a:solidFill>
                <a:latin typeface="Lucida Sans"/>
                <a:cs typeface="Lucida Sans"/>
              </a:rPr>
              <a:t> </a:t>
            </a:r>
            <a:r>
              <a:rPr spc="-33" dirty="0">
                <a:solidFill>
                  <a:srgbClr val="202020"/>
                </a:solidFill>
                <a:latin typeface="Lucida Sans"/>
                <a:cs typeface="Lucida Sans"/>
              </a:rPr>
              <a:t>of</a:t>
            </a:r>
            <a:r>
              <a:rPr spc="-98" dirty="0">
                <a:solidFill>
                  <a:srgbClr val="202020"/>
                </a:solidFill>
                <a:latin typeface="Lucida Sans"/>
                <a:cs typeface="Lucida Sans"/>
              </a:rPr>
              <a:t> </a:t>
            </a:r>
            <a:r>
              <a:rPr spc="-61" dirty="0">
                <a:solidFill>
                  <a:srgbClr val="202020"/>
                </a:solidFill>
                <a:latin typeface="Lucida Sans"/>
                <a:cs typeface="Lucida Sans"/>
              </a:rPr>
              <a:t>one’s</a:t>
            </a:r>
            <a:r>
              <a:rPr spc="-98" dirty="0">
                <a:solidFill>
                  <a:srgbClr val="202020"/>
                </a:solidFill>
                <a:latin typeface="Lucida Sans"/>
                <a:cs typeface="Lucida Sans"/>
              </a:rPr>
              <a:t> </a:t>
            </a:r>
            <a:r>
              <a:rPr spc="-5" dirty="0">
                <a:solidFill>
                  <a:srgbClr val="202020"/>
                </a:solidFill>
                <a:latin typeface="Lucida Sans"/>
                <a:cs typeface="Lucida Sans"/>
              </a:rPr>
              <a:t>own</a:t>
            </a:r>
            <a:r>
              <a:rPr spc="-103" dirty="0">
                <a:solidFill>
                  <a:srgbClr val="202020"/>
                </a:solidFill>
                <a:latin typeface="Lucida Sans"/>
                <a:cs typeface="Lucida Sans"/>
              </a:rPr>
              <a:t> </a:t>
            </a:r>
            <a:r>
              <a:rPr spc="-23" dirty="0">
                <a:solidFill>
                  <a:srgbClr val="202020"/>
                </a:solidFill>
                <a:latin typeface="Lucida Sans"/>
                <a:cs typeface="Lucida Sans"/>
              </a:rPr>
              <a:t>role</a:t>
            </a:r>
            <a:r>
              <a:rPr spc="-98" dirty="0">
                <a:solidFill>
                  <a:srgbClr val="202020"/>
                </a:solidFill>
                <a:latin typeface="Lucida Sans"/>
                <a:cs typeface="Lucida Sans"/>
              </a:rPr>
              <a:t> </a:t>
            </a:r>
            <a:r>
              <a:rPr spc="-14" dirty="0">
                <a:solidFill>
                  <a:srgbClr val="202020"/>
                </a:solidFill>
                <a:latin typeface="Lucida Sans"/>
                <a:cs typeface="Lucida Sans"/>
              </a:rPr>
              <a:t>and</a:t>
            </a:r>
            <a:r>
              <a:rPr spc="-89" dirty="0">
                <a:solidFill>
                  <a:srgbClr val="202020"/>
                </a:solidFill>
                <a:latin typeface="Lucida Sans"/>
                <a:cs typeface="Lucida Sans"/>
              </a:rPr>
              <a:t> </a:t>
            </a:r>
            <a:r>
              <a:rPr spc="-23" dirty="0">
                <a:solidFill>
                  <a:srgbClr val="202020"/>
                </a:solidFill>
                <a:latin typeface="Lucida Sans"/>
                <a:cs typeface="Lucida Sans"/>
              </a:rPr>
              <a:t>those</a:t>
            </a:r>
            <a:r>
              <a:rPr spc="-113" dirty="0">
                <a:solidFill>
                  <a:srgbClr val="202020"/>
                </a:solidFill>
                <a:latin typeface="Lucida Sans"/>
                <a:cs typeface="Lucida Sans"/>
              </a:rPr>
              <a:t> </a:t>
            </a:r>
            <a:r>
              <a:rPr spc="-33" dirty="0">
                <a:solidFill>
                  <a:srgbClr val="202020"/>
                </a:solidFill>
                <a:latin typeface="Lucida Sans"/>
                <a:cs typeface="Lucida Sans"/>
              </a:rPr>
              <a:t>of  </a:t>
            </a:r>
            <a:r>
              <a:rPr spc="-9" dirty="0">
                <a:solidFill>
                  <a:srgbClr val="202020"/>
                </a:solidFill>
                <a:latin typeface="Lucida Sans"/>
                <a:cs typeface="Lucida Sans"/>
              </a:rPr>
              <a:t>other </a:t>
            </a:r>
            <a:r>
              <a:rPr spc="-28" dirty="0">
                <a:solidFill>
                  <a:srgbClr val="202020"/>
                </a:solidFill>
                <a:latin typeface="Lucida Sans"/>
                <a:cs typeface="Lucida Sans"/>
              </a:rPr>
              <a:t>professions to </a:t>
            </a:r>
            <a:r>
              <a:rPr spc="-23" dirty="0">
                <a:solidFill>
                  <a:srgbClr val="202020"/>
                </a:solidFill>
                <a:latin typeface="Lucida Sans"/>
                <a:cs typeface="Lucida Sans"/>
              </a:rPr>
              <a:t>appropriately </a:t>
            </a:r>
            <a:r>
              <a:rPr spc="-33" dirty="0">
                <a:solidFill>
                  <a:srgbClr val="202020"/>
                </a:solidFill>
                <a:latin typeface="Lucida Sans"/>
                <a:cs typeface="Lucida Sans"/>
              </a:rPr>
              <a:t>assess </a:t>
            </a:r>
            <a:r>
              <a:rPr spc="-14" dirty="0">
                <a:solidFill>
                  <a:srgbClr val="202020"/>
                </a:solidFill>
                <a:latin typeface="Lucida Sans"/>
                <a:cs typeface="Lucida Sans"/>
              </a:rPr>
              <a:t>and </a:t>
            </a:r>
            <a:r>
              <a:rPr spc="-23" dirty="0">
                <a:solidFill>
                  <a:srgbClr val="202020"/>
                </a:solidFill>
                <a:latin typeface="Lucida Sans"/>
                <a:cs typeface="Lucida Sans"/>
              </a:rPr>
              <a:t>address </a:t>
            </a:r>
            <a:r>
              <a:rPr spc="-14" dirty="0">
                <a:solidFill>
                  <a:srgbClr val="202020"/>
                </a:solidFill>
                <a:latin typeface="Lucida Sans"/>
                <a:cs typeface="Lucida Sans"/>
              </a:rPr>
              <a:t>the health care  needs</a:t>
            </a:r>
            <a:r>
              <a:rPr spc="-131" dirty="0">
                <a:solidFill>
                  <a:srgbClr val="202020"/>
                </a:solidFill>
                <a:latin typeface="Lucida Sans"/>
                <a:cs typeface="Lucida Sans"/>
              </a:rPr>
              <a:t> </a:t>
            </a:r>
            <a:r>
              <a:rPr spc="-33" dirty="0">
                <a:solidFill>
                  <a:srgbClr val="202020"/>
                </a:solidFill>
                <a:latin typeface="Lucida Sans"/>
                <a:cs typeface="Lucida Sans"/>
              </a:rPr>
              <a:t>of</a:t>
            </a:r>
            <a:r>
              <a:rPr spc="-103" dirty="0">
                <a:solidFill>
                  <a:srgbClr val="202020"/>
                </a:solidFill>
                <a:latin typeface="Lucida Sans"/>
                <a:cs typeface="Lucida Sans"/>
              </a:rPr>
              <a:t> </a:t>
            </a:r>
            <a:r>
              <a:rPr spc="-23" dirty="0">
                <a:solidFill>
                  <a:srgbClr val="202020"/>
                </a:solidFill>
                <a:latin typeface="Lucida Sans"/>
                <a:cs typeface="Lucida Sans"/>
              </a:rPr>
              <a:t>patients</a:t>
            </a:r>
            <a:r>
              <a:rPr spc="-117" dirty="0">
                <a:solidFill>
                  <a:srgbClr val="202020"/>
                </a:solidFill>
                <a:latin typeface="Lucida Sans"/>
                <a:cs typeface="Lucida Sans"/>
              </a:rPr>
              <a:t> </a:t>
            </a:r>
            <a:r>
              <a:rPr spc="-14" dirty="0">
                <a:solidFill>
                  <a:srgbClr val="202020"/>
                </a:solidFill>
                <a:latin typeface="Lucida Sans"/>
                <a:cs typeface="Lucida Sans"/>
              </a:rPr>
              <a:t>and</a:t>
            </a:r>
            <a:r>
              <a:rPr spc="-103" dirty="0">
                <a:solidFill>
                  <a:srgbClr val="202020"/>
                </a:solidFill>
                <a:latin typeface="Lucida Sans"/>
                <a:cs typeface="Lucida Sans"/>
              </a:rPr>
              <a:t> </a:t>
            </a:r>
            <a:r>
              <a:rPr spc="-28" dirty="0">
                <a:solidFill>
                  <a:srgbClr val="202020"/>
                </a:solidFill>
                <a:latin typeface="Lucida Sans"/>
                <a:cs typeface="Lucida Sans"/>
              </a:rPr>
              <a:t>to</a:t>
            </a:r>
            <a:r>
              <a:rPr spc="-113" dirty="0">
                <a:solidFill>
                  <a:srgbClr val="202020"/>
                </a:solidFill>
                <a:latin typeface="Lucida Sans"/>
                <a:cs typeface="Lucida Sans"/>
              </a:rPr>
              <a:t> </a:t>
            </a:r>
            <a:r>
              <a:rPr spc="-14" dirty="0">
                <a:solidFill>
                  <a:srgbClr val="202020"/>
                </a:solidFill>
                <a:latin typeface="Lucida Sans"/>
                <a:cs typeface="Lucida Sans"/>
              </a:rPr>
              <a:t>promote</a:t>
            </a:r>
            <a:r>
              <a:rPr spc="-103" dirty="0">
                <a:solidFill>
                  <a:srgbClr val="202020"/>
                </a:solidFill>
                <a:latin typeface="Lucida Sans"/>
                <a:cs typeface="Lucida Sans"/>
              </a:rPr>
              <a:t> </a:t>
            </a:r>
            <a:r>
              <a:rPr spc="-14" dirty="0">
                <a:solidFill>
                  <a:srgbClr val="202020"/>
                </a:solidFill>
                <a:latin typeface="Lucida Sans"/>
                <a:cs typeface="Lucida Sans"/>
              </a:rPr>
              <a:t>and</a:t>
            </a:r>
            <a:r>
              <a:rPr spc="-103" dirty="0">
                <a:solidFill>
                  <a:srgbClr val="202020"/>
                </a:solidFill>
                <a:latin typeface="Lucida Sans"/>
                <a:cs typeface="Lucida Sans"/>
              </a:rPr>
              <a:t> </a:t>
            </a:r>
            <a:r>
              <a:rPr spc="-19" dirty="0">
                <a:solidFill>
                  <a:srgbClr val="202020"/>
                </a:solidFill>
                <a:latin typeface="Lucida Sans"/>
                <a:cs typeface="Lucida Sans"/>
              </a:rPr>
              <a:t>advance</a:t>
            </a:r>
            <a:r>
              <a:rPr spc="-122" dirty="0">
                <a:solidFill>
                  <a:srgbClr val="202020"/>
                </a:solidFill>
                <a:latin typeface="Lucida Sans"/>
                <a:cs typeface="Lucida Sans"/>
              </a:rPr>
              <a:t> </a:t>
            </a:r>
            <a:r>
              <a:rPr spc="-14" dirty="0">
                <a:solidFill>
                  <a:srgbClr val="202020"/>
                </a:solidFill>
                <a:latin typeface="Lucida Sans"/>
                <a:cs typeface="Lucida Sans"/>
              </a:rPr>
              <a:t>the</a:t>
            </a:r>
            <a:r>
              <a:rPr spc="-107" dirty="0">
                <a:solidFill>
                  <a:srgbClr val="202020"/>
                </a:solidFill>
                <a:latin typeface="Lucida Sans"/>
                <a:cs typeface="Lucida Sans"/>
              </a:rPr>
              <a:t> </a:t>
            </a:r>
            <a:r>
              <a:rPr spc="-19" dirty="0">
                <a:solidFill>
                  <a:srgbClr val="202020"/>
                </a:solidFill>
                <a:latin typeface="Lucida Sans"/>
                <a:cs typeface="Lucida Sans"/>
              </a:rPr>
              <a:t>health</a:t>
            </a:r>
            <a:r>
              <a:rPr spc="-122" dirty="0">
                <a:solidFill>
                  <a:srgbClr val="202020"/>
                </a:solidFill>
                <a:latin typeface="Lucida Sans"/>
                <a:cs typeface="Lucida Sans"/>
              </a:rPr>
              <a:t> </a:t>
            </a:r>
            <a:r>
              <a:rPr spc="-33" dirty="0">
                <a:solidFill>
                  <a:srgbClr val="202020"/>
                </a:solidFill>
                <a:latin typeface="Lucida Sans"/>
                <a:cs typeface="Lucida Sans"/>
              </a:rPr>
              <a:t>of</a:t>
            </a:r>
            <a:r>
              <a:rPr spc="-103" dirty="0">
                <a:solidFill>
                  <a:srgbClr val="202020"/>
                </a:solidFill>
                <a:latin typeface="Lucida Sans"/>
                <a:cs typeface="Lucida Sans"/>
              </a:rPr>
              <a:t> </a:t>
            </a:r>
            <a:r>
              <a:rPr spc="-28" dirty="0">
                <a:solidFill>
                  <a:srgbClr val="202020"/>
                </a:solidFill>
                <a:latin typeface="Lucida Sans"/>
                <a:cs typeface="Lucida Sans"/>
              </a:rPr>
              <a:t>populations</a:t>
            </a:r>
            <a:endParaRPr dirty="0">
              <a:latin typeface="Lucida Sans"/>
              <a:cs typeface="Lucida Sans"/>
            </a:endParaRPr>
          </a:p>
          <a:p>
            <a:pPr marL="264319" marR="4763" indent="-253008">
              <a:spcBef>
                <a:spcPts val="459"/>
              </a:spcBef>
              <a:buAutoNum type="arabicPeriod"/>
              <a:tabLst>
                <a:tab pos="264914" algn="l"/>
              </a:tabLst>
            </a:pPr>
            <a:r>
              <a:rPr b="1" spc="-23" dirty="0">
                <a:solidFill>
                  <a:srgbClr val="202020"/>
                </a:solidFill>
                <a:latin typeface="Lucida Sans"/>
                <a:cs typeface="Lucida Sans"/>
              </a:rPr>
              <a:t>Interprofessional </a:t>
            </a:r>
            <a:r>
              <a:rPr b="1" spc="-14" dirty="0">
                <a:solidFill>
                  <a:srgbClr val="202020"/>
                </a:solidFill>
                <a:latin typeface="Lucida Sans"/>
                <a:cs typeface="Lucida Sans"/>
              </a:rPr>
              <a:t>Communication: </a:t>
            </a:r>
            <a:r>
              <a:rPr spc="-28" dirty="0">
                <a:solidFill>
                  <a:srgbClr val="202020"/>
                </a:solidFill>
                <a:latin typeface="Lucida Sans"/>
                <a:cs typeface="Lucida Sans"/>
              </a:rPr>
              <a:t>Communicate </a:t>
            </a:r>
            <a:r>
              <a:rPr spc="-23" dirty="0">
                <a:solidFill>
                  <a:srgbClr val="202020"/>
                </a:solidFill>
                <a:latin typeface="Lucida Sans"/>
                <a:cs typeface="Lucida Sans"/>
              </a:rPr>
              <a:t>with </a:t>
            </a:r>
            <a:r>
              <a:rPr spc="-38" dirty="0">
                <a:solidFill>
                  <a:srgbClr val="202020"/>
                </a:solidFill>
                <a:latin typeface="Lucida Sans"/>
                <a:cs typeface="Lucida Sans"/>
              </a:rPr>
              <a:t>patients, </a:t>
            </a:r>
            <a:r>
              <a:rPr spc="-42" dirty="0">
                <a:solidFill>
                  <a:srgbClr val="202020"/>
                </a:solidFill>
                <a:latin typeface="Lucida Sans"/>
                <a:cs typeface="Lucida Sans"/>
              </a:rPr>
              <a:t>families,  </a:t>
            </a:r>
            <a:r>
              <a:rPr spc="-38" dirty="0">
                <a:solidFill>
                  <a:srgbClr val="202020"/>
                </a:solidFill>
                <a:latin typeface="Lucida Sans"/>
                <a:cs typeface="Lucida Sans"/>
              </a:rPr>
              <a:t>communities,</a:t>
            </a:r>
            <a:r>
              <a:rPr spc="-131" dirty="0">
                <a:solidFill>
                  <a:srgbClr val="202020"/>
                </a:solidFill>
                <a:latin typeface="Lucida Sans"/>
                <a:cs typeface="Lucida Sans"/>
              </a:rPr>
              <a:t> </a:t>
            </a:r>
            <a:r>
              <a:rPr spc="-14" dirty="0">
                <a:solidFill>
                  <a:srgbClr val="202020"/>
                </a:solidFill>
                <a:latin typeface="Lucida Sans"/>
                <a:cs typeface="Lucida Sans"/>
              </a:rPr>
              <a:t>and</a:t>
            </a:r>
            <a:r>
              <a:rPr spc="-98" dirty="0">
                <a:solidFill>
                  <a:srgbClr val="202020"/>
                </a:solidFill>
                <a:latin typeface="Lucida Sans"/>
                <a:cs typeface="Lucida Sans"/>
              </a:rPr>
              <a:t> </a:t>
            </a:r>
            <a:r>
              <a:rPr spc="-33" dirty="0">
                <a:solidFill>
                  <a:srgbClr val="202020"/>
                </a:solidFill>
                <a:latin typeface="Lucida Sans"/>
                <a:cs typeface="Lucida Sans"/>
              </a:rPr>
              <a:t>professionals</a:t>
            </a:r>
            <a:r>
              <a:rPr spc="-127" dirty="0">
                <a:solidFill>
                  <a:srgbClr val="202020"/>
                </a:solidFill>
                <a:latin typeface="Lucida Sans"/>
                <a:cs typeface="Lucida Sans"/>
              </a:rPr>
              <a:t> </a:t>
            </a:r>
            <a:r>
              <a:rPr spc="-33" dirty="0">
                <a:solidFill>
                  <a:srgbClr val="202020"/>
                </a:solidFill>
                <a:latin typeface="Lucida Sans"/>
                <a:cs typeface="Lucida Sans"/>
              </a:rPr>
              <a:t>in</a:t>
            </a:r>
            <a:r>
              <a:rPr spc="-98" dirty="0">
                <a:solidFill>
                  <a:srgbClr val="202020"/>
                </a:solidFill>
                <a:latin typeface="Lucida Sans"/>
                <a:cs typeface="Lucida Sans"/>
              </a:rPr>
              <a:t> </a:t>
            </a:r>
            <a:r>
              <a:rPr spc="-19" dirty="0">
                <a:solidFill>
                  <a:srgbClr val="202020"/>
                </a:solidFill>
                <a:latin typeface="Lucida Sans"/>
                <a:cs typeface="Lucida Sans"/>
              </a:rPr>
              <a:t>health</a:t>
            </a:r>
            <a:r>
              <a:rPr spc="-117" dirty="0">
                <a:solidFill>
                  <a:srgbClr val="202020"/>
                </a:solidFill>
                <a:latin typeface="Lucida Sans"/>
                <a:cs typeface="Lucida Sans"/>
              </a:rPr>
              <a:t> </a:t>
            </a:r>
            <a:r>
              <a:rPr spc="-14" dirty="0">
                <a:solidFill>
                  <a:srgbClr val="202020"/>
                </a:solidFill>
                <a:latin typeface="Lucida Sans"/>
                <a:cs typeface="Lucida Sans"/>
              </a:rPr>
              <a:t>and</a:t>
            </a:r>
            <a:r>
              <a:rPr spc="-117" dirty="0">
                <a:solidFill>
                  <a:srgbClr val="202020"/>
                </a:solidFill>
                <a:latin typeface="Lucida Sans"/>
                <a:cs typeface="Lucida Sans"/>
              </a:rPr>
              <a:t> </a:t>
            </a:r>
            <a:r>
              <a:rPr spc="-9" dirty="0">
                <a:solidFill>
                  <a:srgbClr val="202020"/>
                </a:solidFill>
                <a:latin typeface="Lucida Sans"/>
                <a:cs typeface="Lucida Sans"/>
              </a:rPr>
              <a:t>other</a:t>
            </a:r>
            <a:r>
              <a:rPr spc="-103" dirty="0">
                <a:solidFill>
                  <a:srgbClr val="202020"/>
                </a:solidFill>
                <a:latin typeface="Lucida Sans"/>
                <a:cs typeface="Lucida Sans"/>
              </a:rPr>
              <a:t> </a:t>
            </a:r>
            <a:r>
              <a:rPr spc="-38" dirty="0">
                <a:solidFill>
                  <a:srgbClr val="202020"/>
                </a:solidFill>
                <a:latin typeface="Lucida Sans"/>
                <a:cs typeface="Lucida Sans"/>
              </a:rPr>
              <a:t>fields</a:t>
            </a:r>
            <a:r>
              <a:rPr spc="-117" dirty="0">
                <a:solidFill>
                  <a:srgbClr val="202020"/>
                </a:solidFill>
                <a:latin typeface="Lucida Sans"/>
                <a:cs typeface="Lucida Sans"/>
              </a:rPr>
              <a:t> </a:t>
            </a:r>
            <a:r>
              <a:rPr spc="-33" dirty="0">
                <a:solidFill>
                  <a:srgbClr val="202020"/>
                </a:solidFill>
                <a:latin typeface="Lucida Sans"/>
                <a:cs typeface="Lucida Sans"/>
              </a:rPr>
              <a:t>in</a:t>
            </a:r>
            <a:r>
              <a:rPr spc="-103" dirty="0">
                <a:solidFill>
                  <a:srgbClr val="202020"/>
                </a:solidFill>
                <a:latin typeface="Lucida Sans"/>
                <a:cs typeface="Lucida Sans"/>
              </a:rPr>
              <a:t> </a:t>
            </a:r>
            <a:r>
              <a:rPr spc="5" dirty="0">
                <a:solidFill>
                  <a:srgbClr val="202020"/>
                </a:solidFill>
                <a:latin typeface="Lucida Sans"/>
                <a:cs typeface="Lucida Sans"/>
              </a:rPr>
              <a:t>a</a:t>
            </a:r>
            <a:r>
              <a:rPr spc="-84" dirty="0">
                <a:solidFill>
                  <a:srgbClr val="202020"/>
                </a:solidFill>
                <a:latin typeface="Lucida Sans"/>
                <a:cs typeface="Lucida Sans"/>
              </a:rPr>
              <a:t> </a:t>
            </a:r>
            <a:r>
              <a:rPr spc="-23" dirty="0">
                <a:solidFill>
                  <a:srgbClr val="202020"/>
                </a:solidFill>
                <a:latin typeface="Lucida Sans"/>
                <a:cs typeface="Lucida Sans"/>
              </a:rPr>
              <a:t>responsive</a:t>
            </a:r>
            <a:r>
              <a:rPr spc="-127" dirty="0">
                <a:solidFill>
                  <a:srgbClr val="202020"/>
                </a:solidFill>
                <a:latin typeface="Lucida Sans"/>
                <a:cs typeface="Lucida Sans"/>
              </a:rPr>
              <a:t> </a:t>
            </a:r>
            <a:r>
              <a:rPr spc="-14" dirty="0">
                <a:solidFill>
                  <a:srgbClr val="202020"/>
                </a:solidFill>
                <a:latin typeface="Lucida Sans"/>
                <a:cs typeface="Lucida Sans"/>
              </a:rPr>
              <a:t>and  </a:t>
            </a:r>
            <a:r>
              <a:rPr spc="-28" dirty="0">
                <a:solidFill>
                  <a:srgbClr val="202020"/>
                </a:solidFill>
                <a:latin typeface="Lucida Sans"/>
                <a:cs typeface="Lucida Sans"/>
              </a:rPr>
              <a:t>responsible </a:t>
            </a:r>
            <a:r>
              <a:rPr spc="-5" dirty="0">
                <a:solidFill>
                  <a:srgbClr val="202020"/>
                </a:solidFill>
                <a:latin typeface="Lucida Sans"/>
                <a:cs typeface="Lucida Sans"/>
              </a:rPr>
              <a:t>manner </a:t>
            </a:r>
            <a:r>
              <a:rPr spc="-23" dirty="0">
                <a:solidFill>
                  <a:srgbClr val="202020"/>
                </a:solidFill>
                <a:latin typeface="Lucida Sans"/>
                <a:cs typeface="Lucida Sans"/>
              </a:rPr>
              <a:t>that </a:t>
            </a:r>
            <a:r>
              <a:rPr spc="-33" dirty="0">
                <a:solidFill>
                  <a:srgbClr val="202020"/>
                </a:solidFill>
                <a:latin typeface="Lucida Sans"/>
                <a:cs typeface="Lucida Sans"/>
              </a:rPr>
              <a:t>supports </a:t>
            </a:r>
            <a:r>
              <a:rPr spc="5" dirty="0">
                <a:solidFill>
                  <a:srgbClr val="202020"/>
                </a:solidFill>
                <a:latin typeface="Lucida Sans"/>
                <a:cs typeface="Lucida Sans"/>
              </a:rPr>
              <a:t>a </a:t>
            </a:r>
            <a:r>
              <a:rPr spc="-9" dirty="0">
                <a:solidFill>
                  <a:srgbClr val="202020"/>
                </a:solidFill>
                <a:latin typeface="Lucida Sans"/>
                <a:cs typeface="Lucida Sans"/>
              </a:rPr>
              <a:t>team </a:t>
            </a:r>
            <a:r>
              <a:rPr spc="-19" dirty="0">
                <a:solidFill>
                  <a:srgbClr val="202020"/>
                </a:solidFill>
                <a:latin typeface="Lucida Sans"/>
                <a:cs typeface="Lucida Sans"/>
              </a:rPr>
              <a:t>approach </a:t>
            </a:r>
            <a:r>
              <a:rPr spc="-28" dirty="0">
                <a:solidFill>
                  <a:srgbClr val="202020"/>
                </a:solidFill>
                <a:latin typeface="Lucida Sans"/>
                <a:cs typeface="Lucida Sans"/>
              </a:rPr>
              <a:t>to </a:t>
            </a:r>
            <a:r>
              <a:rPr spc="-14" dirty="0">
                <a:solidFill>
                  <a:srgbClr val="202020"/>
                </a:solidFill>
                <a:latin typeface="Lucida Sans"/>
                <a:cs typeface="Lucida Sans"/>
              </a:rPr>
              <a:t>the </a:t>
            </a:r>
            <a:r>
              <a:rPr spc="-19" dirty="0">
                <a:solidFill>
                  <a:srgbClr val="202020"/>
                </a:solidFill>
                <a:latin typeface="Lucida Sans"/>
                <a:cs typeface="Lucida Sans"/>
              </a:rPr>
              <a:t>promotion </a:t>
            </a:r>
            <a:r>
              <a:rPr spc="-14" dirty="0">
                <a:solidFill>
                  <a:srgbClr val="202020"/>
                </a:solidFill>
                <a:latin typeface="Lucida Sans"/>
                <a:cs typeface="Lucida Sans"/>
              </a:rPr>
              <a:t>and  </a:t>
            </a:r>
            <a:r>
              <a:rPr spc="-19" dirty="0">
                <a:solidFill>
                  <a:srgbClr val="202020"/>
                </a:solidFill>
                <a:latin typeface="Lucida Sans"/>
                <a:cs typeface="Lucida Sans"/>
              </a:rPr>
              <a:t>maintenance</a:t>
            </a:r>
            <a:r>
              <a:rPr spc="-131" dirty="0">
                <a:solidFill>
                  <a:srgbClr val="202020"/>
                </a:solidFill>
                <a:latin typeface="Lucida Sans"/>
                <a:cs typeface="Lucida Sans"/>
              </a:rPr>
              <a:t> </a:t>
            </a:r>
            <a:r>
              <a:rPr spc="-33" dirty="0">
                <a:solidFill>
                  <a:srgbClr val="202020"/>
                </a:solidFill>
                <a:latin typeface="Lucida Sans"/>
                <a:cs typeface="Lucida Sans"/>
              </a:rPr>
              <a:t>of</a:t>
            </a:r>
            <a:r>
              <a:rPr spc="-103" dirty="0">
                <a:solidFill>
                  <a:srgbClr val="202020"/>
                </a:solidFill>
                <a:latin typeface="Lucida Sans"/>
                <a:cs typeface="Lucida Sans"/>
              </a:rPr>
              <a:t> </a:t>
            </a:r>
            <a:r>
              <a:rPr spc="-19" dirty="0">
                <a:solidFill>
                  <a:srgbClr val="202020"/>
                </a:solidFill>
                <a:latin typeface="Lucida Sans"/>
                <a:cs typeface="Lucida Sans"/>
              </a:rPr>
              <a:t>health</a:t>
            </a:r>
            <a:r>
              <a:rPr spc="-117" dirty="0">
                <a:solidFill>
                  <a:srgbClr val="202020"/>
                </a:solidFill>
                <a:latin typeface="Lucida Sans"/>
                <a:cs typeface="Lucida Sans"/>
              </a:rPr>
              <a:t> </a:t>
            </a:r>
            <a:r>
              <a:rPr spc="-14" dirty="0">
                <a:solidFill>
                  <a:srgbClr val="202020"/>
                </a:solidFill>
                <a:latin typeface="Lucida Sans"/>
                <a:cs typeface="Lucida Sans"/>
              </a:rPr>
              <a:t>and</a:t>
            </a:r>
            <a:r>
              <a:rPr spc="-117" dirty="0">
                <a:solidFill>
                  <a:srgbClr val="202020"/>
                </a:solidFill>
                <a:latin typeface="Lucida Sans"/>
                <a:cs typeface="Lucida Sans"/>
              </a:rPr>
              <a:t> </a:t>
            </a:r>
            <a:r>
              <a:rPr spc="-14" dirty="0">
                <a:solidFill>
                  <a:srgbClr val="202020"/>
                </a:solidFill>
                <a:latin typeface="Lucida Sans"/>
                <a:cs typeface="Lucida Sans"/>
              </a:rPr>
              <a:t>the</a:t>
            </a:r>
            <a:r>
              <a:rPr spc="-107" dirty="0">
                <a:solidFill>
                  <a:srgbClr val="202020"/>
                </a:solidFill>
                <a:latin typeface="Lucida Sans"/>
                <a:cs typeface="Lucida Sans"/>
              </a:rPr>
              <a:t> </a:t>
            </a:r>
            <a:r>
              <a:rPr spc="-19" dirty="0">
                <a:solidFill>
                  <a:srgbClr val="202020"/>
                </a:solidFill>
                <a:latin typeface="Lucida Sans"/>
                <a:cs typeface="Lucida Sans"/>
              </a:rPr>
              <a:t>prevention</a:t>
            </a:r>
            <a:r>
              <a:rPr spc="-136" dirty="0">
                <a:solidFill>
                  <a:srgbClr val="202020"/>
                </a:solidFill>
                <a:latin typeface="Lucida Sans"/>
                <a:cs typeface="Lucida Sans"/>
              </a:rPr>
              <a:t> </a:t>
            </a:r>
            <a:r>
              <a:rPr spc="-14" dirty="0">
                <a:solidFill>
                  <a:srgbClr val="202020"/>
                </a:solidFill>
                <a:latin typeface="Lucida Sans"/>
                <a:cs typeface="Lucida Sans"/>
              </a:rPr>
              <a:t>and</a:t>
            </a:r>
            <a:r>
              <a:rPr spc="-117" dirty="0">
                <a:solidFill>
                  <a:srgbClr val="202020"/>
                </a:solidFill>
                <a:latin typeface="Lucida Sans"/>
                <a:cs typeface="Lucida Sans"/>
              </a:rPr>
              <a:t> </a:t>
            </a:r>
            <a:r>
              <a:rPr spc="-9" dirty="0">
                <a:solidFill>
                  <a:srgbClr val="202020"/>
                </a:solidFill>
                <a:latin typeface="Lucida Sans"/>
                <a:cs typeface="Lucida Sans"/>
              </a:rPr>
              <a:t>treatment</a:t>
            </a:r>
            <a:r>
              <a:rPr spc="-113" dirty="0">
                <a:solidFill>
                  <a:srgbClr val="202020"/>
                </a:solidFill>
                <a:latin typeface="Lucida Sans"/>
                <a:cs typeface="Lucida Sans"/>
              </a:rPr>
              <a:t> </a:t>
            </a:r>
            <a:r>
              <a:rPr spc="-33" dirty="0">
                <a:solidFill>
                  <a:srgbClr val="202020"/>
                </a:solidFill>
                <a:latin typeface="Lucida Sans"/>
                <a:cs typeface="Lucida Sans"/>
              </a:rPr>
              <a:t>of</a:t>
            </a:r>
            <a:r>
              <a:rPr spc="-103" dirty="0">
                <a:solidFill>
                  <a:srgbClr val="202020"/>
                </a:solidFill>
                <a:latin typeface="Lucida Sans"/>
                <a:cs typeface="Lucida Sans"/>
              </a:rPr>
              <a:t> </a:t>
            </a:r>
            <a:r>
              <a:rPr spc="-28" dirty="0">
                <a:solidFill>
                  <a:srgbClr val="202020"/>
                </a:solidFill>
                <a:latin typeface="Lucida Sans"/>
                <a:cs typeface="Lucida Sans"/>
              </a:rPr>
              <a:t>disease</a:t>
            </a:r>
            <a:endParaRPr dirty="0">
              <a:latin typeface="Lucida Sans"/>
              <a:cs typeface="Lucida Sans"/>
            </a:endParaRPr>
          </a:p>
          <a:p>
            <a:pPr marL="264319" marR="26789" indent="-253008">
              <a:spcBef>
                <a:spcPts val="286"/>
              </a:spcBef>
              <a:buAutoNum type="arabicPeriod"/>
              <a:tabLst>
                <a:tab pos="264914" algn="l"/>
              </a:tabLst>
            </a:pPr>
            <a:r>
              <a:rPr b="1" spc="-52" dirty="0">
                <a:solidFill>
                  <a:srgbClr val="202020"/>
                </a:solidFill>
                <a:latin typeface="Lucida Sans"/>
                <a:cs typeface="Lucida Sans"/>
              </a:rPr>
              <a:t>Teams</a:t>
            </a:r>
            <a:r>
              <a:rPr b="1" spc="-103" dirty="0">
                <a:solidFill>
                  <a:srgbClr val="202020"/>
                </a:solidFill>
                <a:latin typeface="Lucida Sans"/>
                <a:cs typeface="Lucida Sans"/>
              </a:rPr>
              <a:t> </a:t>
            </a:r>
            <a:r>
              <a:rPr b="1" spc="-5" dirty="0">
                <a:solidFill>
                  <a:srgbClr val="202020"/>
                </a:solidFill>
                <a:latin typeface="Lucida Sans"/>
                <a:cs typeface="Lucida Sans"/>
              </a:rPr>
              <a:t>and</a:t>
            </a:r>
            <a:r>
              <a:rPr b="1" spc="-113" dirty="0">
                <a:solidFill>
                  <a:srgbClr val="202020"/>
                </a:solidFill>
                <a:latin typeface="Lucida Sans"/>
                <a:cs typeface="Lucida Sans"/>
              </a:rPr>
              <a:t> </a:t>
            </a:r>
            <a:r>
              <a:rPr b="1" spc="-19" dirty="0">
                <a:solidFill>
                  <a:srgbClr val="202020"/>
                </a:solidFill>
                <a:latin typeface="Lucida Sans"/>
                <a:cs typeface="Lucida Sans"/>
              </a:rPr>
              <a:t>Teamwork:</a:t>
            </a:r>
            <a:r>
              <a:rPr b="1" spc="-117" dirty="0">
                <a:solidFill>
                  <a:srgbClr val="202020"/>
                </a:solidFill>
                <a:latin typeface="Lucida Sans"/>
                <a:cs typeface="Lucida Sans"/>
              </a:rPr>
              <a:t> </a:t>
            </a:r>
            <a:r>
              <a:rPr spc="-47" dirty="0">
                <a:solidFill>
                  <a:srgbClr val="202020"/>
                </a:solidFill>
                <a:latin typeface="Lucida Sans"/>
                <a:cs typeface="Lucida Sans"/>
              </a:rPr>
              <a:t>Apply</a:t>
            </a:r>
            <a:r>
              <a:rPr spc="-117" dirty="0">
                <a:solidFill>
                  <a:srgbClr val="202020"/>
                </a:solidFill>
                <a:latin typeface="Lucida Sans"/>
                <a:cs typeface="Lucida Sans"/>
              </a:rPr>
              <a:t> </a:t>
            </a:r>
            <a:r>
              <a:rPr spc="-38" dirty="0">
                <a:solidFill>
                  <a:srgbClr val="202020"/>
                </a:solidFill>
                <a:latin typeface="Lucida Sans"/>
                <a:cs typeface="Lucida Sans"/>
              </a:rPr>
              <a:t>relationship-building</a:t>
            </a:r>
            <a:r>
              <a:rPr spc="-127" dirty="0">
                <a:solidFill>
                  <a:srgbClr val="202020"/>
                </a:solidFill>
                <a:latin typeface="Lucida Sans"/>
                <a:cs typeface="Lucida Sans"/>
              </a:rPr>
              <a:t> </a:t>
            </a:r>
            <a:r>
              <a:rPr spc="-23" dirty="0">
                <a:solidFill>
                  <a:srgbClr val="202020"/>
                </a:solidFill>
                <a:latin typeface="Lucida Sans"/>
                <a:cs typeface="Lucida Sans"/>
              </a:rPr>
              <a:t>values</a:t>
            </a:r>
            <a:r>
              <a:rPr spc="-103" dirty="0">
                <a:solidFill>
                  <a:srgbClr val="202020"/>
                </a:solidFill>
                <a:latin typeface="Lucida Sans"/>
                <a:cs typeface="Lucida Sans"/>
              </a:rPr>
              <a:t> </a:t>
            </a:r>
            <a:r>
              <a:rPr spc="-14" dirty="0">
                <a:solidFill>
                  <a:srgbClr val="202020"/>
                </a:solidFill>
                <a:latin typeface="Lucida Sans"/>
                <a:cs typeface="Lucida Sans"/>
              </a:rPr>
              <a:t>and</a:t>
            </a:r>
            <a:r>
              <a:rPr spc="-107" dirty="0">
                <a:solidFill>
                  <a:srgbClr val="202020"/>
                </a:solidFill>
                <a:latin typeface="Lucida Sans"/>
                <a:cs typeface="Lucida Sans"/>
              </a:rPr>
              <a:t> </a:t>
            </a:r>
            <a:r>
              <a:rPr spc="-14" dirty="0">
                <a:solidFill>
                  <a:srgbClr val="202020"/>
                </a:solidFill>
                <a:latin typeface="Lucida Sans"/>
                <a:cs typeface="Lucida Sans"/>
              </a:rPr>
              <a:t>the</a:t>
            </a:r>
            <a:r>
              <a:rPr spc="-107" dirty="0">
                <a:solidFill>
                  <a:srgbClr val="202020"/>
                </a:solidFill>
                <a:latin typeface="Lucida Sans"/>
                <a:cs typeface="Lucida Sans"/>
              </a:rPr>
              <a:t> </a:t>
            </a:r>
            <a:r>
              <a:rPr spc="-33" dirty="0">
                <a:solidFill>
                  <a:srgbClr val="202020"/>
                </a:solidFill>
                <a:latin typeface="Lucida Sans"/>
                <a:cs typeface="Lucida Sans"/>
              </a:rPr>
              <a:t>principles  of </a:t>
            </a:r>
            <a:r>
              <a:rPr spc="-9" dirty="0">
                <a:solidFill>
                  <a:srgbClr val="202020"/>
                </a:solidFill>
                <a:latin typeface="Lucida Sans"/>
                <a:cs typeface="Lucida Sans"/>
              </a:rPr>
              <a:t>team </a:t>
            </a:r>
            <a:r>
              <a:rPr spc="-28" dirty="0">
                <a:solidFill>
                  <a:srgbClr val="202020"/>
                </a:solidFill>
                <a:latin typeface="Lucida Sans"/>
                <a:cs typeface="Lucida Sans"/>
              </a:rPr>
              <a:t>dynamics to </a:t>
            </a:r>
            <a:r>
              <a:rPr spc="-14" dirty="0">
                <a:solidFill>
                  <a:srgbClr val="202020"/>
                </a:solidFill>
                <a:latin typeface="Lucida Sans"/>
                <a:cs typeface="Lucida Sans"/>
              </a:rPr>
              <a:t>perform </a:t>
            </a:r>
            <a:r>
              <a:rPr spc="-33" dirty="0">
                <a:solidFill>
                  <a:srgbClr val="202020"/>
                </a:solidFill>
                <a:latin typeface="Lucida Sans"/>
                <a:cs typeface="Lucida Sans"/>
              </a:rPr>
              <a:t>effectively in </a:t>
            </a:r>
            <a:r>
              <a:rPr spc="-23" dirty="0">
                <a:solidFill>
                  <a:srgbClr val="202020"/>
                </a:solidFill>
                <a:latin typeface="Lucida Sans"/>
                <a:cs typeface="Lucida Sans"/>
              </a:rPr>
              <a:t>different </a:t>
            </a:r>
            <a:r>
              <a:rPr spc="-9" dirty="0">
                <a:solidFill>
                  <a:srgbClr val="202020"/>
                </a:solidFill>
                <a:latin typeface="Lucida Sans"/>
                <a:cs typeface="Lucida Sans"/>
              </a:rPr>
              <a:t>team </a:t>
            </a:r>
            <a:r>
              <a:rPr spc="-28" dirty="0">
                <a:solidFill>
                  <a:srgbClr val="202020"/>
                </a:solidFill>
                <a:latin typeface="Lucida Sans"/>
                <a:cs typeface="Lucida Sans"/>
              </a:rPr>
              <a:t>roles to </a:t>
            </a:r>
            <a:r>
              <a:rPr spc="-42" dirty="0">
                <a:solidFill>
                  <a:srgbClr val="202020"/>
                </a:solidFill>
                <a:latin typeface="Lucida Sans"/>
                <a:cs typeface="Lucida Sans"/>
              </a:rPr>
              <a:t>plan,  </a:t>
            </a:r>
            <a:r>
              <a:rPr spc="-38" dirty="0">
                <a:solidFill>
                  <a:srgbClr val="202020"/>
                </a:solidFill>
                <a:latin typeface="Lucida Sans"/>
                <a:cs typeface="Lucida Sans"/>
              </a:rPr>
              <a:t>deliver,</a:t>
            </a:r>
            <a:r>
              <a:rPr spc="-103" dirty="0">
                <a:solidFill>
                  <a:srgbClr val="202020"/>
                </a:solidFill>
                <a:latin typeface="Lucida Sans"/>
                <a:cs typeface="Lucida Sans"/>
              </a:rPr>
              <a:t> </a:t>
            </a:r>
            <a:r>
              <a:rPr spc="-14" dirty="0">
                <a:solidFill>
                  <a:srgbClr val="202020"/>
                </a:solidFill>
                <a:latin typeface="Lucida Sans"/>
                <a:cs typeface="Lucida Sans"/>
              </a:rPr>
              <a:t>and</a:t>
            </a:r>
            <a:r>
              <a:rPr spc="-98" dirty="0">
                <a:solidFill>
                  <a:srgbClr val="202020"/>
                </a:solidFill>
                <a:latin typeface="Lucida Sans"/>
                <a:cs typeface="Lucida Sans"/>
              </a:rPr>
              <a:t> </a:t>
            </a:r>
            <a:r>
              <a:rPr spc="-19" dirty="0">
                <a:solidFill>
                  <a:srgbClr val="202020"/>
                </a:solidFill>
                <a:latin typeface="Lucida Sans"/>
                <a:cs typeface="Lucida Sans"/>
              </a:rPr>
              <a:t>evaluate</a:t>
            </a:r>
            <a:r>
              <a:rPr spc="-103" dirty="0">
                <a:solidFill>
                  <a:srgbClr val="202020"/>
                </a:solidFill>
                <a:latin typeface="Lucida Sans"/>
                <a:cs typeface="Lucida Sans"/>
              </a:rPr>
              <a:t> </a:t>
            </a:r>
            <a:r>
              <a:rPr spc="-33" dirty="0">
                <a:solidFill>
                  <a:srgbClr val="202020"/>
                </a:solidFill>
                <a:latin typeface="Lucida Sans"/>
                <a:cs typeface="Lucida Sans"/>
              </a:rPr>
              <a:t>patient/population-centered</a:t>
            </a:r>
            <a:r>
              <a:rPr spc="-113" dirty="0">
                <a:solidFill>
                  <a:srgbClr val="202020"/>
                </a:solidFill>
                <a:latin typeface="Lucida Sans"/>
                <a:cs typeface="Lucida Sans"/>
              </a:rPr>
              <a:t> </a:t>
            </a:r>
            <a:r>
              <a:rPr spc="-14" dirty="0">
                <a:solidFill>
                  <a:srgbClr val="202020"/>
                </a:solidFill>
                <a:latin typeface="Lucida Sans"/>
                <a:cs typeface="Lucida Sans"/>
              </a:rPr>
              <a:t>care</a:t>
            </a:r>
            <a:r>
              <a:rPr spc="-80" dirty="0">
                <a:solidFill>
                  <a:srgbClr val="202020"/>
                </a:solidFill>
                <a:latin typeface="Lucida Sans"/>
                <a:cs typeface="Lucida Sans"/>
              </a:rPr>
              <a:t> </a:t>
            </a:r>
            <a:r>
              <a:rPr spc="-14" dirty="0">
                <a:solidFill>
                  <a:srgbClr val="202020"/>
                </a:solidFill>
                <a:latin typeface="Lucida Sans"/>
                <a:cs typeface="Lucida Sans"/>
              </a:rPr>
              <a:t>and</a:t>
            </a:r>
            <a:r>
              <a:rPr spc="-80" dirty="0">
                <a:solidFill>
                  <a:srgbClr val="202020"/>
                </a:solidFill>
                <a:latin typeface="Lucida Sans"/>
                <a:cs typeface="Lucida Sans"/>
              </a:rPr>
              <a:t> </a:t>
            </a:r>
            <a:r>
              <a:rPr spc="-28" dirty="0">
                <a:solidFill>
                  <a:srgbClr val="202020"/>
                </a:solidFill>
                <a:latin typeface="Lucida Sans"/>
                <a:cs typeface="Lucida Sans"/>
              </a:rPr>
              <a:t>population</a:t>
            </a:r>
            <a:r>
              <a:rPr spc="-117" dirty="0">
                <a:solidFill>
                  <a:srgbClr val="202020"/>
                </a:solidFill>
                <a:latin typeface="Lucida Sans"/>
                <a:cs typeface="Lucida Sans"/>
              </a:rPr>
              <a:t> </a:t>
            </a:r>
            <a:r>
              <a:rPr spc="-19" dirty="0">
                <a:solidFill>
                  <a:srgbClr val="202020"/>
                </a:solidFill>
                <a:latin typeface="Lucida Sans"/>
                <a:cs typeface="Lucida Sans"/>
              </a:rPr>
              <a:t>health  </a:t>
            </a:r>
            <a:r>
              <a:rPr spc="-28" dirty="0">
                <a:solidFill>
                  <a:srgbClr val="202020"/>
                </a:solidFill>
                <a:latin typeface="Lucida Sans"/>
                <a:cs typeface="Lucida Sans"/>
              </a:rPr>
              <a:t>programs</a:t>
            </a:r>
            <a:r>
              <a:rPr spc="-94" dirty="0">
                <a:solidFill>
                  <a:srgbClr val="202020"/>
                </a:solidFill>
                <a:latin typeface="Lucida Sans"/>
                <a:cs typeface="Lucida Sans"/>
              </a:rPr>
              <a:t> </a:t>
            </a:r>
            <a:r>
              <a:rPr spc="-14" dirty="0">
                <a:solidFill>
                  <a:srgbClr val="202020"/>
                </a:solidFill>
                <a:latin typeface="Lucida Sans"/>
                <a:cs typeface="Lucida Sans"/>
              </a:rPr>
              <a:t>and</a:t>
            </a:r>
            <a:r>
              <a:rPr spc="-94" dirty="0">
                <a:solidFill>
                  <a:srgbClr val="202020"/>
                </a:solidFill>
                <a:latin typeface="Lucida Sans"/>
                <a:cs typeface="Lucida Sans"/>
              </a:rPr>
              <a:t> </a:t>
            </a:r>
            <a:r>
              <a:rPr spc="-42" dirty="0">
                <a:solidFill>
                  <a:srgbClr val="202020"/>
                </a:solidFill>
                <a:latin typeface="Lucida Sans"/>
                <a:cs typeface="Lucida Sans"/>
              </a:rPr>
              <a:t>policies</a:t>
            </a:r>
            <a:r>
              <a:rPr spc="-127" dirty="0">
                <a:solidFill>
                  <a:srgbClr val="202020"/>
                </a:solidFill>
                <a:latin typeface="Lucida Sans"/>
                <a:cs typeface="Lucida Sans"/>
              </a:rPr>
              <a:t> </a:t>
            </a:r>
            <a:r>
              <a:rPr spc="-23" dirty="0">
                <a:solidFill>
                  <a:srgbClr val="202020"/>
                </a:solidFill>
                <a:latin typeface="Lucida Sans"/>
                <a:cs typeface="Lucida Sans"/>
              </a:rPr>
              <a:t>that</a:t>
            </a:r>
            <a:r>
              <a:rPr spc="-98" dirty="0">
                <a:solidFill>
                  <a:srgbClr val="202020"/>
                </a:solidFill>
                <a:latin typeface="Lucida Sans"/>
                <a:cs typeface="Lucida Sans"/>
              </a:rPr>
              <a:t> </a:t>
            </a:r>
            <a:r>
              <a:rPr dirty="0">
                <a:solidFill>
                  <a:srgbClr val="202020"/>
                </a:solidFill>
                <a:latin typeface="Lucida Sans"/>
                <a:cs typeface="Lucida Sans"/>
              </a:rPr>
              <a:t>are</a:t>
            </a:r>
            <a:r>
              <a:rPr spc="-94" dirty="0">
                <a:solidFill>
                  <a:srgbClr val="202020"/>
                </a:solidFill>
                <a:latin typeface="Lucida Sans"/>
                <a:cs typeface="Lucida Sans"/>
              </a:rPr>
              <a:t> </a:t>
            </a:r>
            <a:r>
              <a:rPr spc="-42" dirty="0">
                <a:solidFill>
                  <a:srgbClr val="202020"/>
                </a:solidFill>
                <a:latin typeface="Lucida Sans"/>
                <a:cs typeface="Lucida Sans"/>
              </a:rPr>
              <a:t>safe,</a:t>
            </a:r>
            <a:r>
              <a:rPr spc="-103" dirty="0">
                <a:solidFill>
                  <a:srgbClr val="202020"/>
                </a:solidFill>
                <a:latin typeface="Lucida Sans"/>
                <a:cs typeface="Lucida Sans"/>
              </a:rPr>
              <a:t> </a:t>
            </a:r>
            <a:r>
              <a:rPr spc="-42" dirty="0">
                <a:solidFill>
                  <a:srgbClr val="202020"/>
                </a:solidFill>
                <a:latin typeface="Lucida Sans"/>
                <a:cs typeface="Lucida Sans"/>
              </a:rPr>
              <a:t>timely,</a:t>
            </a:r>
            <a:r>
              <a:rPr spc="-117" dirty="0">
                <a:solidFill>
                  <a:srgbClr val="202020"/>
                </a:solidFill>
                <a:latin typeface="Lucida Sans"/>
                <a:cs typeface="Lucida Sans"/>
              </a:rPr>
              <a:t> </a:t>
            </a:r>
            <a:r>
              <a:rPr spc="-47" dirty="0">
                <a:solidFill>
                  <a:srgbClr val="202020"/>
                </a:solidFill>
                <a:latin typeface="Lucida Sans"/>
                <a:cs typeface="Lucida Sans"/>
              </a:rPr>
              <a:t>efficient,</a:t>
            </a:r>
            <a:r>
              <a:rPr spc="-131" dirty="0">
                <a:solidFill>
                  <a:srgbClr val="202020"/>
                </a:solidFill>
                <a:latin typeface="Lucida Sans"/>
                <a:cs typeface="Lucida Sans"/>
              </a:rPr>
              <a:t> </a:t>
            </a:r>
            <a:r>
              <a:rPr spc="-38" dirty="0">
                <a:solidFill>
                  <a:srgbClr val="202020"/>
                </a:solidFill>
                <a:latin typeface="Lucida Sans"/>
                <a:cs typeface="Lucida Sans"/>
              </a:rPr>
              <a:t>effective,</a:t>
            </a:r>
            <a:r>
              <a:rPr spc="-122" dirty="0">
                <a:solidFill>
                  <a:srgbClr val="202020"/>
                </a:solidFill>
                <a:latin typeface="Lucida Sans"/>
                <a:cs typeface="Lucida Sans"/>
              </a:rPr>
              <a:t> </a:t>
            </a:r>
            <a:r>
              <a:rPr spc="-14" dirty="0">
                <a:solidFill>
                  <a:srgbClr val="202020"/>
                </a:solidFill>
                <a:latin typeface="Lucida Sans"/>
                <a:cs typeface="Lucida Sans"/>
              </a:rPr>
              <a:t>and</a:t>
            </a:r>
            <a:r>
              <a:rPr spc="-98" dirty="0">
                <a:solidFill>
                  <a:srgbClr val="202020"/>
                </a:solidFill>
                <a:latin typeface="Lucida Sans"/>
                <a:cs typeface="Lucida Sans"/>
              </a:rPr>
              <a:t> </a:t>
            </a:r>
            <a:r>
              <a:rPr spc="-28" dirty="0">
                <a:solidFill>
                  <a:srgbClr val="202020"/>
                </a:solidFill>
                <a:latin typeface="Lucida Sans"/>
                <a:cs typeface="Lucida Sans"/>
              </a:rPr>
              <a:t>equitable</a:t>
            </a:r>
            <a:endParaRPr dirty="0">
              <a:latin typeface="Lucida Sans"/>
              <a:cs typeface="Lucida Sans"/>
            </a:endParaRPr>
          </a:p>
          <a:p>
            <a:pPr algn="ctr">
              <a:spcBef>
                <a:spcPts val="1294"/>
              </a:spcBef>
            </a:pPr>
            <a:r>
              <a:rPr u="sng" spc="-9" dirty="0">
                <a:solidFill>
                  <a:srgbClr val="404040"/>
                </a:solidFill>
                <a:uFill>
                  <a:solidFill>
                    <a:srgbClr val="404040"/>
                  </a:solidFill>
                </a:uFill>
                <a:latin typeface="Calibri Light"/>
                <a:cs typeface="Calibri Light"/>
                <a:hlinkClick r:id="rId3"/>
              </a:rPr>
              <a:t>Interprofessional </a:t>
            </a:r>
            <a:r>
              <a:rPr u="sng" spc="-5" dirty="0">
                <a:solidFill>
                  <a:srgbClr val="404040"/>
                </a:solidFill>
                <a:uFill>
                  <a:solidFill>
                    <a:srgbClr val="404040"/>
                  </a:solidFill>
                </a:uFill>
                <a:latin typeface="Calibri Light"/>
                <a:cs typeface="Calibri Light"/>
                <a:hlinkClick r:id="rId3"/>
              </a:rPr>
              <a:t>Education </a:t>
            </a:r>
            <a:r>
              <a:rPr u="sng" spc="-9" dirty="0">
                <a:solidFill>
                  <a:srgbClr val="404040"/>
                </a:solidFill>
                <a:uFill>
                  <a:solidFill>
                    <a:srgbClr val="404040"/>
                  </a:solidFill>
                </a:uFill>
                <a:latin typeface="Calibri Light"/>
                <a:cs typeface="Calibri Light"/>
                <a:hlinkClick r:id="rId3"/>
              </a:rPr>
              <a:t>Collaborative,</a:t>
            </a:r>
            <a:r>
              <a:rPr u="sng" spc="-66" dirty="0">
                <a:solidFill>
                  <a:srgbClr val="404040"/>
                </a:solidFill>
                <a:uFill>
                  <a:solidFill>
                    <a:srgbClr val="404040"/>
                  </a:solidFill>
                </a:uFill>
                <a:latin typeface="Calibri Light"/>
                <a:cs typeface="Calibri Light"/>
                <a:hlinkClick r:id="rId3"/>
              </a:rPr>
              <a:t> </a:t>
            </a:r>
            <a:r>
              <a:rPr u="sng" spc="-5" dirty="0">
                <a:solidFill>
                  <a:srgbClr val="404040"/>
                </a:solidFill>
                <a:uFill>
                  <a:solidFill>
                    <a:srgbClr val="404040"/>
                  </a:solidFill>
                </a:uFill>
                <a:latin typeface="Calibri Light"/>
                <a:cs typeface="Calibri Light"/>
                <a:hlinkClick r:id="rId3"/>
              </a:rPr>
              <a:t>2016</a:t>
            </a:r>
            <a:endParaRPr dirty="0">
              <a:latin typeface="Calibri Light"/>
              <a:cs typeface="Calibri Light"/>
            </a:endParaRPr>
          </a:p>
        </p:txBody>
      </p:sp>
      <p:sp>
        <p:nvSpPr>
          <p:cNvPr id="5" name="object 5"/>
          <p:cNvSpPr txBox="1">
            <a:spLocks noGrp="1"/>
          </p:cNvSpPr>
          <p:nvPr>
            <p:ph type="title"/>
          </p:nvPr>
        </p:nvSpPr>
        <p:spPr>
          <a:xfrm>
            <a:off x="196243" y="169911"/>
            <a:ext cx="11799511" cy="2111058"/>
          </a:xfrm>
          <a:prstGeom prst="rect">
            <a:avLst/>
          </a:prstGeom>
        </p:spPr>
        <p:txBody>
          <a:bodyPr vert="horz" wrap="square" lIns="0" tIns="11906" rIns="0" bIns="0" rtlCol="0" anchor="ctr">
            <a:spAutoFit/>
          </a:bodyPr>
          <a:lstStyle/>
          <a:p>
            <a:pPr marL="11311" marR="4763" indent="1786" algn="ctr">
              <a:lnSpc>
                <a:spcPct val="115999"/>
              </a:lnSpc>
              <a:spcBef>
                <a:spcPts val="94"/>
              </a:spcBef>
            </a:pPr>
            <a:r>
              <a:rPr sz="4000" b="1" spc="633" dirty="0">
                <a:solidFill>
                  <a:srgbClr val="EC7937"/>
                </a:solidFill>
              </a:rPr>
              <a:t>CORE </a:t>
            </a:r>
            <a:r>
              <a:rPr sz="4000" b="1" spc="567" dirty="0">
                <a:solidFill>
                  <a:srgbClr val="EC7937"/>
                </a:solidFill>
              </a:rPr>
              <a:t>COMPETENCIES </a:t>
            </a:r>
            <a:r>
              <a:rPr sz="4000" b="1" spc="605" dirty="0">
                <a:solidFill>
                  <a:srgbClr val="EC7937"/>
                </a:solidFill>
              </a:rPr>
              <a:t>FOR  </a:t>
            </a:r>
            <a:r>
              <a:rPr sz="4000" b="1" spc="563" dirty="0">
                <a:solidFill>
                  <a:srgbClr val="EC7937"/>
                </a:solidFill>
              </a:rPr>
              <a:t>INTERPROFESSIONAL  </a:t>
            </a:r>
            <a:r>
              <a:rPr sz="4000" b="1" spc="614" dirty="0">
                <a:solidFill>
                  <a:srgbClr val="EC7937"/>
                </a:solidFill>
              </a:rPr>
              <a:t>COLLABORATIVE</a:t>
            </a:r>
            <a:r>
              <a:rPr sz="4000" b="1" spc="188" dirty="0">
                <a:solidFill>
                  <a:srgbClr val="EC7937"/>
                </a:solidFill>
              </a:rPr>
              <a:t> </a:t>
            </a:r>
            <a:r>
              <a:rPr sz="4000" b="1" spc="609" dirty="0">
                <a:solidFill>
                  <a:srgbClr val="EC7937"/>
                </a:solidFill>
              </a:rPr>
              <a:t>PRACTICE</a:t>
            </a:r>
            <a:endParaRPr sz="4000" b="1" dirty="0"/>
          </a:p>
        </p:txBody>
      </p:sp>
    </p:spTree>
    <p:extLst>
      <p:ext uri="{BB962C8B-B14F-4D97-AF65-F5344CB8AC3E}">
        <p14:creationId xmlns:p14="http://schemas.microsoft.com/office/powerpoint/2010/main" val="3006056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p:nvPr/>
        </p:nvSpPr>
        <p:spPr>
          <a:xfrm>
            <a:off x="800932" y="768216"/>
            <a:ext cx="3509811" cy="893706"/>
          </a:xfrm>
          <a:prstGeom prst="rect">
            <a:avLst/>
          </a:prstGeom>
        </p:spPr>
        <p:txBody>
          <a:bodyPr vert="horz" wrap="square" lIns="0" tIns="0" rIns="0" bIns="0" rtlCol="0">
            <a:spAutoFit/>
          </a:bodyPr>
          <a:lstStyle/>
          <a:p>
            <a:pPr marL="11906" marR="4763">
              <a:lnSpc>
                <a:spcPct val="120500"/>
              </a:lnSpc>
            </a:pPr>
            <a:r>
              <a:rPr sz="1600" dirty="0">
                <a:latin typeface="Open Sans" panose="020B0606030504020204" pitchFamily="34" charset="0"/>
                <a:ea typeface="Open Sans" panose="020B0606030504020204" pitchFamily="34" charset="0"/>
                <a:cs typeface="Open Sans" panose="020B0606030504020204" pitchFamily="34" charset="0"/>
              </a:rPr>
              <a:t>The accrediting body for each program (e.g., ARC-PA, </a:t>
            </a:r>
            <a:r>
              <a:rPr lang="en-US" sz="1600" dirty="0">
                <a:latin typeface="Open Sans" panose="020B0606030504020204" pitchFamily="34" charset="0"/>
                <a:ea typeface="Open Sans" panose="020B0606030504020204" pitchFamily="34" charset="0"/>
                <a:cs typeface="Open Sans" panose="020B0606030504020204" pitchFamily="34" charset="0"/>
              </a:rPr>
              <a:t>CCNE</a:t>
            </a:r>
            <a:r>
              <a:rPr sz="1600" dirty="0">
                <a:latin typeface="Open Sans" panose="020B0606030504020204" pitchFamily="34" charset="0"/>
                <a:ea typeface="Open Sans" panose="020B0606030504020204" pitchFamily="34" charset="0"/>
                <a:cs typeface="Open Sans" panose="020B0606030504020204" pitchFamily="34" charset="0"/>
              </a:rPr>
              <a:t>, ACPE, CEPH,</a:t>
            </a:r>
            <a:r>
              <a:rPr lang="en-US" sz="1600" dirty="0">
                <a:latin typeface="Open Sans" panose="020B0606030504020204" pitchFamily="34" charset="0"/>
                <a:ea typeface="Open Sans" panose="020B0606030504020204" pitchFamily="34" charset="0"/>
                <a:cs typeface="Open Sans" panose="020B0606030504020204" pitchFamily="34" charset="0"/>
              </a:rPr>
              <a:t> </a:t>
            </a:r>
            <a:r>
              <a:rPr sz="1600" dirty="0">
                <a:latin typeface="Open Sans" panose="020B0606030504020204" pitchFamily="34" charset="0"/>
                <a:ea typeface="Open Sans" panose="020B0606030504020204" pitchFamily="34" charset="0"/>
                <a:cs typeface="Open Sans" panose="020B0606030504020204" pitchFamily="34" charset="0"/>
              </a:rPr>
              <a:t>COCA, CAPTE, etc.</a:t>
            </a:r>
            <a:r>
              <a:rPr lang="en-US" sz="1600" dirty="0">
                <a:latin typeface="Open Sans" panose="020B0606030504020204" pitchFamily="34" charset="0"/>
                <a:ea typeface="Open Sans" panose="020B0606030504020204" pitchFamily="34" charset="0"/>
                <a:cs typeface="Open Sans" panose="020B0606030504020204" pitchFamily="34" charset="0"/>
              </a:rPr>
              <a:t>) </a:t>
            </a:r>
            <a:r>
              <a:rPr sz="1600" dirty="0">
                <a:latin typeface="Open Sans" panose="020B0606030504020204" pitchFamily="34" charset="0"/>
                <a:ea typeface="Open Sans" panose="020B0606030504020204" pitchFamily="34" charset="0"/>
                <a:cs typeface="Open Sans" panose="020B0606030504020204" pitchFamily="34" charset="0"/>
              </a:rPr>
              <a:t>lists requirements for IPE experiences.</a:t>
            </a:r>
          </a:p>
        </p:txBody>
      </p:sp>
      <p:sp>
        <p:nvSpPr>
          <p:cNvPr id="3" name="object 3"/>
          <p:cNvSpPr txBox="1"/>
          <p:nvPr/>
        </p:nvSpPr>
        <p:spPr>
          <a:xfrm>
            <a:off x="800932" y="2112959"/>
            <a:ext cx="3911028" cy="4685385"/>
          </a:xfrm>
          <a:prstGeom prst="rect">
            <a:avLst/>
          </a:prstGeom>
        </p:spPr>
        <p:txBody>
          <a:bodyPr vert="horz" wrap="square" lIns="0" tIns="0" rIns="0" bIns="0" rtlCol="0">
            <a:spAutoFit/>
          </a:bodyPr>
          <a:lstStyle/>
          <a:p>
            <a:pPr marL="11906" marR="548878" defTabSz="1555254">
              <a:lnSpc>
                <a:spcPct val="115599"/>
              </a:lnSpc>
            </a:pPr>
            <a:r>
              <a:rPr lang="en-US" sz="2000" b="1" spc="94" dirty="0">
                <a:solidFill>
                  <a:srgbClr val="FC6F15"/>
                </a:solidFill>
                <a:latin typeface="Montserrat Black" panose="00000A00000000000000" pitchFamily="2" charset="0"/>
                <a:cs typeface="Gill Sans MT"/>
              </a:rPr>
              <a:t>BREAKING DOWN SILOS</a:t>
            </a:r>
            <a:endParaRPr sz="2000" spc="94" dirty="0">
              <a:latin typeface="Montserrat Black" panose="00000A00000000000000" pitchFamily="2" charset="0"/>
              <a:cs typeface="Gill Sans MT"/>
            </a:endParaRPr>
          </a:p>
          <a:p>
            <a:pPr marL="29766" marR="182761">
              <a:lnSpc>
                <a:spcPct val="120500"/>
              </a:lnSpc>
              <a:spcBef>
                <a:spcPts val="127"/>
              </a:spcBef>
            </a:pPr>
            <a:r>
              <a:rPr sz="1600" dirty="0">
                <a:latin typeface="Open Sans" panose="020B0606030504020204" pitchFamily="34" charset="0"/>
                <a:ea typeface="Open Sans" panose="020B0606030504020204" pitchFamily="34" charset="0"/>
                <a:cs typeface="Open Sans" panose="020B0606030504020204" pitchFamily="34" charset="0"/>
              </a:rPr>
              <a:t>IPE prepares future healthcare professionals to overcome barriers to collaboration among the healthcare team.</a:t>
            </a:r>
          </a:p>
          <a:p>
            <a:pPr>
              <a:spcBef>
                <a:spcPts val="3"/>
              </a:spcBef>
            </a:pPr>
            <a:endParaRPr sz="1781" dirty="0">
              <a:latin typeface="Times New Roman"/>
              <a:cs typeface="Times New Roman"/>
            </a:endParaRPr>
          </a:p>
          <a:p>
            <a:pPr marL="11906" marR="548878" defTabSz="1555254">
              <a:lnSpc>
                <a:spcPct val="115599"/>
              </a:lnSpc>
              <a:tabLst>
                <a:tab pos="1228130" algn="l"/>
              </a:tabLst>
            </a:pPr>
            <a:r>
              <a:rPr lang="en-US" sz="2000" b="1" spc="94" dirty="0">
                <a:solidFill>
                  <a:srgbClr val="FC6F15"/>
                </a:solidFill>
                <a:latin typeface="Montserrat Black" panose="00000A00000000000000" pitchFamily="2" charset="0"/>
                <a:cs typeface="Gill Sans MT"/>
              </a:rPr>
              <a:t>BETTER PATIENT OUTCOMES</a:t>
            </a:r>
            <a:endParaRPr sz="2000" b="1" spc="94" dirty="0">
              <a:solidFill>
                <a:srgbClr val="FC6F15"/>
              </a:solidFill>
              <a:latin typeface="Montserrat Black" panose="00000A00000000000000" pitchFamily="2" charset="0"/>
              <a:cs typeface="Gill Sans MT"/>
            </a:endParaRPr>
          </a:p>
          <a:p>
            <a:pPr marL="29766" marR="182761">
              <a:lnSpc>
                <a:spcPct val="120500"/>
              </a:lnSpc>
              <a:spcBef>
                <a:spcPts val="127"/>
              </a:spcBef>
            </a:pPr>
            <a:r>
              <a:rPr sz="1600" dirty="0">
                <a:latin typeface="Open Sans" panose="020B0606030504020204" pitchFamily="34" charset="0"/>
                <a:ea typeface="Open Sans" panose="020B0606030504020204" pitchFamily="34" charset="0"/>
                <a:cs typeface="Open Sans" panose="020B0606030504020204" pitchFamily="34" charset="0"/>
              </a:rPr>
              <a:t>Interprofessional collaborative practice, patient-centered medicine and team-based care, rather than "siloed" and isolated care, result</a:t>
            </a:r>
            <a:r>
              <a:rPr lang="en-US" sz="1600" dirty="0">
                <a:latin typeface="Open Sans" panose="020B0606030504020204" pitchFamily="34" charset="0"/>
                <a:ea typeface="Open Sans" panose="020B0606030504020204" pitchFamily="34" charset="0"/>
                <a:cs typeface="Open Sans" panose="020B0606030504020204" pitchFamily="34" charset="0"/>
              </a:rPr>
              <a:t>s</a:t>
            </a:r>
            <a:r>
              <a:rPr sz="1600" dirty="0">
                <a:latin typeface="Open Sans" panose="020B0606030504020204" pitchFamily="34" charset="0"/>
                <a:ea typeface="Open Sans" panose="020B0606030504020204" pitchFamily="34" charset="0"/>
                <a:cs typeface="Open Sans" panose="020B0606030504020204" pitchFamily="34" charset="0"/>
              </a:rPr>
              <a:t> in better patient outcomes and improved community health.</a:t>
            </a:r>
          </a:p>
        </p:txBody>
      </p:sp>
      <p:sp>
        <p:nvSpPr>
          <p:cNvPr id="4" name="object 4"/>
          <p:cNvSpPr txBox="1">
            <a:spLocks noGrp="1"/>
          </p:cNvSpPr>
          <p:nvPr>
            <p:ph type="title"/>
          </p:nvPr>
        </p:nvSpPr>
        <p:spPr>
          <a:xfrm>
            <a:off x="478911" y="-211449"/>
            <a:ext cx="10223301" cy="937988"/>
          </a:xfrm>
          <a:prstGeom prst="rect">
            <a:avLst/>
          </a:prstGeom>
        </p:spPr>
        <p:txBody>
          <a:bodyPr vert="horz" wrap="square" lIns="0" tIns="319317" rIns="0" bIns="0" rtlCol="0" anchor="ctr">
            <a:spAutoFit/>
          </a:bodyPr>
          <a:lstStyle/>
          <a:p>
            <a:pPr marL="351234"/>
            <a:r>
              <a:rPr sz="2000" b="1" spc="-38" dirty="0">
                <a:solidFill>
                  <a:srgbClr val="FC6F15"/>
                </a:solidFill>
                <a:latin typeface="Montserrat Black" panose="00000A00000000000000" pitchFamily="2" charset="0"/>
                <a:cs typeface="Gill Sans MT"/>
              </a:rPr>
              <a:t>P</a:t>
            </a:r>
            <a:r>
              <a:rPr sz="2000" b="1" spc="-220" dirty="0">
                <a:solidFill>
                  <a:srgbClr val="FC6F15"/>
                </a:solidFill>
                <a:latin typeface="Montserrat Black" panose="00000A00000000000000" pitchFamily="2" charset="0"/>
                <a:cs typeface="Gill Sans MT"/>
              </a:rPr>
              <a:t> </a:t>
            </a:r>
            <a:r>
              <a:rPr sz="2000" b="1" spc="-42" dirty="0">
                <a:solidFill>
                  <a:srgbClr val="FC6F15"/>
                </a:solidFill>
                <a:latin typeface="Montserrat Black" panose="00000A00000000000000" pitchFamily="2" charset="0"/>
                <a:cs typeface="Gill Sans MT"/>
              </a:rPr>
              <a:t>R</a:t>
            </a:r>
            <a:r>
              <a:rPr sz="2000" b="1" spc="-220" dirty="0">
                <a:solidFill>
                  <a:srgbClr val="FC6F15"/>
                </a:solidFill>
                <a:latin typeface="Montserrat Black" panose="00000A00000000000000" pitchFamily="2" charset="0"/>
                <a:cs typeface="Gill Sans MT"/>
              </a:rPr>
              <a:t> </a:t>
            </a:r>
            <a:r>
              <a:rPr sz="2000" b="1" spc="-117" dirty="0">
                <a:solidFill>
                  <a:srgbClr val="FC6F15"/>
                </a:solidFill>
                <a:latin typeface="Montserrat Black" panose="00000A00000000000000" pitchFamily="2" charset="0"/>
                <a:cs typeface="Gill Sans MT"/>
              </a:rPr>
              <a:t>O</a:t>
            </a:r>
            <a:r>
              <a:rPr sz="2000" b="1" spc="-225" dirty="0">
                <a:solidFill>
                  <a:srgbClr val="FC6F15"/>
                </a:solidFill>
                <a:latin typeface="Montserrat Black" panose="00000A00000000000000" pitchFamily="2" charset="0"/>
                <a:cs typeface="Gill Sans MT"/>
              </a:rPr>
              <a:t> </a:t>
            </a:r>
            <a:r>
              <a:rPr sz="2000" b="1" spc="-169" dirty="0">
                <a:solidFill>
                  <a:srgbClr val="FC6F15"/>
                </a:solidFill>
                <a:latin typeface="Montserrat Black" panose="00000A00000000000000" pitchFamily="2" charset="0"/>
                <a:cs typeface="Gill Sans MT"/>
              </a:rPr>
              <a:t>G</a:t>
            </a:r>
            <a:r>
              <a:rPr sz="2000" b="1" spc="-225" dirty="0">
                <a:solidFill>
                  <a:srgbClr val="FC6F15"/>
                </a:solidFill>
                <a:latin typeface="Montserrat Black" panose="00000A00000000000000" pitchFamily="2" charset="0"/>
                <a:cs typeface="Gill Sans MT"/>
              </a:rPr>
              <a:t> </a:t>
            </a:r>
            <a:r>
              <a:rPr sz="2000" b="1" spc="-42" dirty="0">
                <a:solidFill>
                  <a:srgbClr val="FC6F15"/>
                </a:solidFill>
                <a:latin typeface="Montserrat Black" panose="00000A00000000000000" pitchFamily="2" charset="0"/>
                <a:cs typeface="Gill Sans MT"/>
              </a:rPr>
              <a:t>R</a:t>
            </a:r>
            <a:r>
              <a:rPr sz="2000" b="1" spc="-220" dirty="0">
                <a:solidFill>
                  <a:srgbClr val="FC6F15"/>
                </a:solidFill>
                <a:latin typeface="Montserrat Black" panose="00000A00000000000000" pitchFamily="2" charset="0"/>
                <a:cs typeface="Gill Sans MT"/>
              </a:rPr>
              <a:t> </a:t>
            </a:r>
            <a:r>
              <a:rPr sz="2000" b="1" spc="-136" dirty="0">
                <a:solidFill>
                  <a:srgbClr val="FC6F15"/>
                </a:solidFill>
                <a:latin typeface="Montserrat Black" panose="00000A00000000000000" pitchFamily="2" charset="0"/>
                <a:cs typeface="Gill Sans MT"/>
              </a:rPr>
              <a:t>A</a:t>
            </a:r>
            <a:r>
              <a:rPr sz="2000" b="1" spc="-220" dirty="0">
                <a:solidFill>
                  <a:srgbClr val="FC6F15"/>
                </a:solidFill>
                <a:latin typeface="Montserrat Black" panose="00000A00000000000000" pitchFamily="2" charset="0"/>
                <a:cs typeface="Gill Sans MT"/>
              </a:rPr>
              <a:t> </a:t>
            </a:r>
            <a:r>
              <a:rPr sz="2000" b="1" spc="145" dirty="0">
                <a:solidFill>
                  <a:srgbClr val="FC6F15"/>
                </a:solidFill>
                <a:latin typeface="Montserrat Black" panose="00000A00000000000000" pitchFamily="2" charset="0"/>
                <a:cs typeface="Gill Sans MT"/>
              </a:rPr>
              <a:t>M</a:t>
            </a:r>
            <a:r>
              <a:rPr lang="en-US" sz="2000" dirty="0">
                <a:latin typeface="Montserrat Black" panose="00000A00000000000000" pitchFamily="2" charset="0"/>
                <a:cs typeface="Gill Sans MT"/>
              </a:rPr>
              <a:t> </a:t>
            </a:r>
            <a:br>
              <a:rPr lang="en-US" sz="2000" dirty="0">
                <a:latin typeface="Montserrat Black" panose="00000A00000000000000" pitchFamily="2" charset="0"/>
                <a:cs typeface="Gill Sans MT"/>
              </a:rPr>
            </a:br>
            <a:r>
              <a:rPr sz="2000" b="1" spc="-136" dirty="0">
                <a:solidFill>
                  <a:srgbClr val="FC6F15"/>
                </a:solidFill>
                <a:latin typeface="Montserrat Black" panose="00000A00000000000000" pitchFamily="2" charset="0"/>
                <a:cs typeface="Gill Sans MT"/>
              </a:rPr>
              <a:t>A</a:t>
            </a:r>
            <a:r>
              <a:rPr sz="2000" b="1" spc="-220" dirty="0">
                <a:solidFill>
                  <a:srgbClr val="FC6F15"/>
                </a:solidFill>
                <a:latin typeface="Montserrat Black" panose="00000A00000000000000" pitchFamily="2" charset="0"/>
                <a:cs typeface="Gill Sans MT"/>
              </a:rPr>
              <a:t> C C </a:t>
            </a:r>
            <a:r>
              <a:rPr sz="2000" b="1" spc="-42" dirty="0">
                <a:solidFill>
                  <a:srgbClr val="FC6F15"/>
                </a:solidFill>
                <a:latin typeface="Montserrat Black" panose="00000A00000000000000" pitchFamily="2" charset="0"/>
                <a:cs typeface="Gill Sans MT"/>
              </a:rPr>
              <a:t>R</a:t>
            </a:r>
            <a:r>
              <a:rPr sz="2000" b="1" spc="-220" dirty="0">
                <a:solidFill>
                  <a:srgbClr val="FC6F15"/>
                </a:solidFill>
                <a:latin typeface="Montserrat Black" panose="00000A00000000000000" pitchFamily="2" charset="0"/>
                <a:cs typeface="Gill Sans MT"/>
              </a:rPr>
              <a:t> </a:t>
            </a:r>
            <a:r>
              <a:rPr sz="2000" b="1" spc="-122" dirty="0">
                <a:solidFill>
                  <a:srgbClr val="FC6F15"/>
                </a:solidFill>
                <a:latin typeface="Montserrat Black" panose="00000A00000000000000" pitchFamily="2" charset="0"/>
                <a:cs typeface="Gill Sans MT"/>
              </a:rPr>
              <a:t>E</a:t>
            </a:r>
            <a:r>
              <a:rPr sz="2000" b="1" spc="-220" dirty="0">
                <a:solidFill>
                  <a:srgbClr val="FC6F15"/>
                </a:solidFill>
                <a:latin typeface="Montserrat Black" panose="00000A00000000000000" pitchFamily="2" charset="0"/>
                <a:cs typeface="Gill Sans MT"/>
              </a:rPr>
              <a:t> </a:t>
            </a:r>
            <a:r>
              <a:rPr sz="2000" b="1" spc="-80" dirty="0">
                <a:solidFill>
                  <a:srgbClr val="FC6F15"/>
                </a:solidFill>
                <a:latin typeface="Montserrat Black" panose="00000A00000000000000" pitchFamily="2" charset="0"/>
                <a:cs typeface="Gill Sans MT"/>
              </a:rPr>
              <a:t>D</a:t>
            </a:r>
            <a:r>
              <a:rPr sz="2000" b="1" spc="-220" dirty="0">
                <a:solidFill>
                  <a:srgbClr val="FC6F15"/>
                </a:solidFill>
                <a:latin typeface="Montserrat Black" panose="00000A00000000000000" pitchFamily="2" charset="0"/>
                <a:cs typeface="Gill Sans MT"/>
              </a:rPr>
              <a:t> </a:t>
            </a:r>
            <a:r>
              <a:rPr sz="2000" b="1" spc="-47" dirty="0">
                <a:solidFill>
                  <a:srgbClr val="FC6F15"/>
                </a:solidFill>
                <a:latin typeface="Montserrat Black" panose="00000A00000000000000" pitchFamily="2" charset="0"/>
                <a:cs typeface="Gill Sans MT"/>
              </a:rPr>
              <a:t>I</a:t>
            </a:r>
            <a:r>
              <a:rPr sz="2000" b="1" spc="-220" dirty="0">
                <a:solidFill>
                  <a:srgbClr val="FC6F15"/>
                </a:solidFill>
                <a:latin typeface="Montserrat Black" panose="00000A00000000000000" pitchFamily="2" charset="0"/>
                <a:cs typeface="Gill Sans MT"/>
              </a:rPr>
              <a:t> </a:t>
            </a:r>
            <a:r>
              <a:rPr sz="2000" b="1" spc="-206" dirty="0">
                <a:solidFill>
                  <a:srgbClr val="FC6F15"/>
                </a:solidFill>
                <a:latin typeface="Montserrat Black" panose="00000A00000000000000" pitchFamily="2" charset="0"/>
                <a:cs typeface="Gill Sans MT"/>
              </a:rPr>
              <a:t>T</a:t>
            </a:r>
            <a:r>
              <a:rPr sz="2000" b="1" spc="-220" dirty="0">
                <a:solidFill>
                  <a:srgbClr val="FC6F15"/>
                </a:solidFill>
                <a:latin typeface="Montserrat Black" panose="00000A00000000000000" pitchFamily="2" charset="0"/>
                <a:cs typeface="Gill Sans MT"/>
              </a:rPr>
              <a:t> </a:t>
            </a:r>
            <a:r>
              <a:rPr sz="2000" b="1" spc="-136" dirty="0">
                <a:solidFill>
                  <a:srgbClr val="FC6F15"/>
                </a:solidFill>
                <a:latin typeface="Montserrat Black" panose="00000A00000000000000" pitchFamily="2" charset="0"/>
                <a:cs typeface="Gill Sans MT"/>
              </a:rPr>
              <a:t>A</a:t>
            </a:r>
            <a:r>
              <a:rPr sz="2000" b="1" spc="-220" dirty="0">
                <a:solidFill>
                  <a:srgbClr val="FC6F15"/>
                </a:solidFill>
                <a:latin typeface="Montserrat Black" panose="00000A00000000000000" pitchFamily="2" charset="0"/>
                <a:cs typeface="Gill Sans MT"/>
              </a:rPr>
              <a:t> </a:t>
            </a:r>
            <a:r>
              <a:rPr sz="2000" b="1" spc="-206" dirty="0">
                <a:solidFill>
                  <a:srgbClr val="FC6F15"/>
                </a:solidFill>
                <a:latin typeface="Montserrat Black" panose="00000A00000000000000" pitchFamily="2" charset="0"/>
                <a:cs typeface="Gill Sans MT"/>
              </a:rPr>
              <a:t>T</a:t>
            </a:r>
            <a:r>
              <a:rPr sz="2000" b="1" spc="-220" dirty="0">
                <a:solidFill>
                  <a:srgbClr val="FC6F15"/>
                </a:solidFill>
                <a:latin typeface="Montserrat Black" panose="00000A00000000000000" pitchFamily="2" charset="0"/>
                <a:cs typeface="Gill Sans MT"/>
              </a:rPr>
              <a:t> </a:t>
            </a:r>
            <a:r>
              <a:rPr sz="2000" b="1" spc="-47" dirty="0">
                <a:solidFill>
                  <a:srgbClr val="FC6F15"/>
                </a:solidFill>
                <a:latin typeface="Montserrat Black" panose="00000A00000000000000" pitchFamily="2" charset="0"/>
                <a:cs typeface="Gill Sans MT"/>
              </a:rPr>
              <a:t>I</a:t>
            </a:r>
            <a:r>
              <a:rPr sz="2000" b="1" spc="-220" dirty="0">
                <a:solidFill>
                  <a:srgbClr val="FC6F15"/>
                </a:solidFill>
                <a:latin typeface="Montserrat Black" panose="00000A00000000000000" pitchFamily="2" charset="0"/>
                <a:cs typeface="Gill Sans MT"/>
              </a:rPr>
              <a:t> </a:t>
            </a:r>
            <a:r>
              <a:rPr sz="2000" b="1" spc="-117" dirty="0">
                <a:solidFill>
                  <a:srgbClr val="FC6F15"/>
                </a:solidFill>
                <a:latin typeface="Montserrat Black" panose="00000A00000000000000" pitchFamily="2" charset="0"/>
                <a:cs typeface="Gill Sans MT"/>
              </a:rPr>
              <a:t>O</a:t>
            </a:r>
            <a:r>
              <a:rPr sz="2000" b="1" spc="-225" dirty="0">
                <a:solidFill>
                  <a:srgbClr val="FC6F15"/>
                </a:solidFill>
                <a:latin typeface="Montserrat Black" panose="00000A00000000000000" pitchFamily="2" charset="0"/>
                <a:cs typeface="Gill Sans MT"/>
              </a:rPr>
              <a:t> </a:t>
            </a:r>
            <a:r>
              <a:rPr sz="2000" b="1" spc="-127" dirty="0">
                <a:solidFill>
                  <a:srgbClr val="FC6F15"/>
                </a:solidFill>
                <a:latin typeface="Montserrat Black" panose="00000A00000000000000" pitchFamily="2" charset="0"/>
                <a:cs typeface="Gill Sans MT"/>
              </a:rPr>
              <a:t>N</a:t>
            </a:r>
            <a:endParaRPr sz="2000" dirty="0">
              <a:latin typeface="Montserrat Black" panose="00000A00000000000000" pitchFamily="2" charset="0"/>
              <a:cs typeface="Gill Sans MT"/>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46673"/>
          <a:stretch/>
        </p:blipFill>
        <p:spPr>
          <a:xfrm>
            <a:off x="9050695" y="138251"/>
            <a:ext cx="2919652" cy="274490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8904" y="2338966"/>
            <a:ext cx="3570417" cy="235131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0694" y="3989947"/>
            <a:ext cx="3012958" cy="2756085"/>
          </a:xfrm>
          <a:prstGeom prst="rect">
            <a:avLst/>
          </a:prstGeom>
        </p:spPr>
      </p:pic>
    </p:spTree>
    <p:extLst>
      <p:ext uri="{BB962C8B-B14F-4D97-AF65-F5344CB8AC3E}">
        <p14:creationId xmlns:p14="http://schemas.microsoft.com/office/powerpoint/2010/main" val="3402308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41313" y="-127000"/>
            <a:ext cx="9905998" cy="1905000"/>
          </a:xfrm>
        </p:spPr>
        <p:txBody>
          <a:bodyPr/>
          <a:lstStyle/>
          <a:p>
            <a:r>
              <a:rPr lang="en-US" dirty="0"/>
              <a:t>EVENTS and Participating Programs</a:t>
            </a:r>
          </a:p>
        </p:txBody>
      </p:sp>
      <p:sp>
        <p:nvSpPr>
          <p:cNvPr id="2" name="Content Placeholder 1"/>
          <p:cNvSpPr>
            <a:spLocks noGrp="1"/>
          </p:cNvSpPr>
          <p:nvPr>
            <p:ph sz="half" idx="1"/>
          </p:nvPr>
        </p:nvSpPr>
        <p:spPr>
          <a:xfrm>
            <a:off x="729457" y="1778000"/>
            <a:ext cx="5486400" cy="4381500"/>
          </a:xfrm>
        </p:spPr>
        <p:txBody>
          <a:bodyPr>
            <a:noAutofit/>
          </a:bodyPr>
          <a:lstStyle/>
          <a:p>
            <a:r>
              <a:rPr lang="en-US" sz="2000" u="sng" dirty="0"/>
              <a:t>EVENTS</a:t>
            </a:r>
          </a:p>
          <a:p>
            <a:pPr lvl="1"/>
            <a:r>
              <a:rPr lang="en-US" sz="1800" dirty="0"/>
              <a:t>First Year Event</a:t>
            </a:r>
          </a:p>
          <a:p>
            <a:pPr lvl="1"/>
            <a:r>
              <a:rPr lang="en-US" sz="1800" dirty="0"/>
              <a:t>IPE QUEST</a:t>
            </a:r>
          </a:p>
          <a:p>
            <a:pPr lvl="1"/>
            <a:r>
              <a:rPr lang="en-US" sz="1800" dirty="0"/>
              <a:t>IPE REPS</a:t>
            </a:r>
          </a:p>
          <a:p>
            <a:pPr lvl="1"/>
            <a:r>
              <a:rPr lang="en-US" sz="1800" dirty="0"/>
              <a:t>IPE PLACES</a:t>
            </a:r>
          </a:p>
          <a:p>
            <a:pPr lvl="1"/>
            <a:r>
              <a:rPr lang="en-US" sz="1800" dirty="0"/>
              <a:t>Social Events</a:t>
            </a:r>
          </a:p>
          <a:p>
            <a:pPr lvl="1"/>
            <a:r>
              <a:rPr lang="en-US" sz="1800" dirty="0"/>
              <a:t>CICS</a:t>
            </a:r>
          </a:p>
          <a:p>
            <a:pPr lvl="1"/>
            <a:r>
              <a:rPr lang="en-US" sz="1800" dirty="0"/>
              <a:t>Activity day</a:t>
            </a:r>
          </a:p>
          <a:p>
            <a:r>
              <a:rPr lang="en-US" sz="2000" u="sng" dirty="0"/>
              <a:t>Programs</a:t>
            </a:r>
          </a:p>
          <a:p>
            <a:pPr lvl="1"/>
            <a:r>
              <a:rPr lang="en-US" sz="1800" dirty="0"/>
              <a:t>Wallace Fellows</a:t>
            </a:r>
          </a:p>
          <a:p>
            <a:pPr lvl="1"/>
            <a:r>
              <a:rPr lang="en-US" sz="1800" dirty="0"/>
              <a:t>IPE Leadership Recognition Program</a:t>
            </a:r>
          </a:p>
          <a:p>
            <a:pPr lvl="1"/>
            <a:r>
              <a:rPr lang="en-US" sz="1800" dirty="0"/>
              <a:t>IPE INFORM</a:t>
            </a:r>
          </a:p>
        </p:txBody>
      </p:sp>
      <p:sp>
        <p:nvSpPr>
          <p:cNvPr id="3" name="Content Placeholder 2"/>
          <p:cNvSpPr>
            <a:spLocks noGrp="1"/>
          </p:cNvSpPr>
          <p:nvPr>
            <p:ph sz="half" idx="2"/>
          </p:nvPr>
        </p:nvSpPr>
        <p:spPr>
          <a:xfrm>
            <a:off x="6604000" y="1485900"/>
            <a:ext cx="5689600" cy="4292599"/>
          </a:xfrm>
        </p:spPr>
        <p:txBody>
          <a:bodyPr>
            <a:normAutofit/>
          </a:bodyPr>
          <a:lstStyle/>
          <a:p>
            <a:r>
              <a:rPr lang="en-US" sz="2000" u="sng" dirty="0"/>
              <a:t>PROGRAMS</a:t>
            </a:r>
          </a:p>
          <a:p>
            <a:pPr lvl="1"/>
            <a:r>
              <a:rPr lang="en-US" sz="1800" dirty="0"/>
              <a:t>Clinical Research</a:t>
            </a:r>
          </a:p>
          <a:p>
            <a:pPr lvl="1"/>
            <a:r>
              <a:rPr lang="en-US" sz="1800" dirty="0"/>
              <a:t>Nursing</a:t>
            </a:r>
          </a:p>
          <a:p>
            <a:pPr lvl="1"/>
            <a:r>
              <a:rPr lang="en-US" sz="1800" dirty="0"/>
              <a:t>Osteopathic Medicine</a:t>
            </a:r>
          </a:p>
          <a:p>
            <a:pPr lvl="1"/>
            <a:r>
              <a:rPr lang="en-US" sz="1800" dirty="0"/>
              <a:t>Pharmaceutical Science</a:t>
            </a:r>
          </a:p>
          <a:p>
            <a:pPr lvl="1"/>
            <a:r>
              <a:rPr lang="en-US" sz="1800" dirty="0"/>
              <a:t>Pharmacy </a:t>
            </a:r>
          </a:p>
          <a:p>
            <a:pPr lvl="1"/>
            <a:r>
              <a:rPr lang="en-US" sz="1800" dirty="0"/>
              <a:t>Physical Therapy</a:t>
            </a:r>
          </a:p>
          <a:p>
            <a:pPr lvl="1"/>
            <a:r>
              <a:rPr lang="en-US" sz="1800" dirty="0"/>
              <a:t>Physician assistant</a:t>
            </a:r>
          </a:p>
          <a:p>
            <a:pPr lvl="1"/>
            <a:r>
              <a:rPr lang="en-US" sz="1800" dirty="0"/>
              <a:t>Public health</a:t>
            </a:r>
          </a:p>
        </p:txBody>
      </p:sp>
    </p:spTree>
    <p:extLst>
      <p:ext uri="{BB962C8B-B14F-4D97-AF65-F5344CB8AC3E}">
        <p14:creationId xmlns:p14="http://schemas.microsoft.com/office/powerpoint/2010/main" val="544517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Title 4"/>
          <p:cNvSpPr>
            <a:spLocks noGrp="1"/>
          </p:cNvSpPr>
          <p:nvPr>
            <p:ph type="ctrTitle"/>
          </p:nvPr>
        </p:nvSpPr>
        <p:spPr/>
        <p:txBody>
          <a:bodyPr/>
          <a:lstStyle/>
          <a:p>
            <a:r>
              <a:rPr lang="en-US" dirty="0"/>
              <a:t>Research in IPE</a:t>
            </a:r>
          </a:p>
        </p:txBody>
      </p:sp>
      <p:sp>
        <p:nvSpPr>
          <p:cNvPr id="6" name="Subtitle 5"/>
          <p:cNvSpPr>
            <a:spLocks noGrp="1"/>
          </p:cNvSpPr>
          <p:nvPr>
            <p:ph type="subTitle" idx="1"/>
          </p:nvPr>
        </p:nvSpPr>
        <p:spPr/>
        <p:txBody>
          <a:bodyPr/>
          <a:lstStyle/>
          <a:p>
            <a:r>
              <a:rPr lang="en-US" dirty="0"/>
              <a:t>Data collection from various events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1137" y="4838700"/>
            <a:ext cx="2175971" cy="1698171"/>
          </a:xfrm>
          <a:prstGeom prst="rect">
            <a:avLst/>
          </a:prstGeom>
        </p:spPr>
      </p:pic>
    </p:spTree>
    <p:extLst>
      <p:ext uri="{BB962C8B-B14F-4D97-AF65-F5344CB8AC3E}">
        <p14:creationId xmlns:p14="http://schemas.microsoft.com/office/powerpoint/2010/main" val="1716096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52368" y="-276808"/>
            <a:ext cx="9905998" cy="1905000"/>
          </a:xfrm>
        </p:spPr>
        <p:txBody>
          <a:bodyPr/>
          <a:lstStyle/>
          <a:p>
            <a:r>
              <a:rPr lang="en-US" dirty="0"/>
              <a:t>Assessment Tool</a:t>
            </a:r>
          </a:p>
        </p:txBody>
      </p:sp>
      <p:sp>
        <p:nvSpPr>
          <p:cNvPr id="6" name="Content Placeholder 5"/>
          <p:cNvSpPr>
            <a:spLocks noGrp="1"/>
          </p:cNvSpPr>
          <p:nvPr>
            <p:ph idx="1"/>
          </p:nvPr>
        </p:nvSpPr>
        <p:spPr>
          <a:xfrm>
            <a:off x="572559" y="1731434"/>
            <a:ext cx="4506351" cy="4311462"/>
          </a:xfrm>
        </p:spPr>
        <p:txBody>
          <a:bodyPr>
            <a:noAutofit/>
          </a:bodyPr>
          <a:lstStyle/>
          <a:p>
            <a:pPr>
              <a:buFont typeface="Wingdings" panose="05000000000000000000" pitchFamily="2" charset="2"/>
              <a:buChar char="q"/>
            </a:pPr>
            <a:r>
              <a:rPr lang="en-US" sz="2400" dirty="0"/>
              <a:t>13 question survey </a:t>
            </a:r>
          </a:p>
          <a:p>
            <a:pPr>
              <a:buFont typeface="Wingdings" panose="05000000000000000000" pitchFamily="2" charset="2"/>
              <a:buChar char="q"/>
            </a:pPr>
            <a:r>
              <a:rPr lang="en-US" sz="2400" dirty="0"/>
              <a:t>Included questions on:</a:t>
            </a:r>
          </a:p>
          <a:p>
            <a:pPr lvl="1">
              <a:buFont typeface="Wingdings" panose="05000000000000000000" pitchFamily="2" charset="2"/>
              <a:buChar char="q"/>
            </a:pPr>
            <a:r>
              <a:rPr lang="en-US" sz="2000" dirty="0"/>
              <a:t>Responsibility of preparation for event</a:t>
            </a:r>
          </a:p>
          <a:p>
            <a:pPr lvl="1">
              <a:buFont typeface="Wingdings" panose="05000000000000000000" pitchFamily="2" charset="2"/>
              <a:buChar char="q"/>
            </a:pPr>
            <a:r>
              <a:rPr lang="en-US" sz="2000" dirty="0"/>
              <a:t>Application of information learned</a:t>
            </a:r>
          </a:p>
          <a:p>
            <a:pPr lvl="1">
              <a:buFont typeface="Wingdings" panose="05000000000000000000" pitchFamily="2" charset="2"/>
              <a:buChar char="q"/>
            </a:pPr>
            <a:r>
              <a:rPr lang="en-US" sz="2000" dirty="0"/>
              <a:t> IPE knowledge, confidence, commitment, communication, and roles/responsibilities</a:t>
            </a:r>
          </a:p>
          <a:p>
            <a:pPr lvl="1">
              <a:buFont typeface="Wingdings" panose="05000000000000000000" pitchFamily="2" charset="2"/>
              <a:buChar char="q"/>
            </a:pPr>
            <a:r>
              <a:rPr lang="en-US" sz="2000" dirty="0"/>
              <a:t>Major takeaways</a:t>
            </a:r>
          </a:p>
          <a:p>
            <a:pPr lvl="1">
              <a:buFont typeface="Wingdings" panose="05000000000000000000" pitchFamily="2" charset="2"/>
              <a:buChar char="q"/>
            </a:pPr>
            <a:r>
              <a:rPr lang="en-US" sz="2000" dirty="0"/>
              <a:t>Overall ranking of event (Scale 1 to 5)</a:t>
            </a:r>
          </a:p>
          <a:p>
            <a:pPr lvl="1">
              <a:buFont typeface="Wingdings" panose="05000000000000000000" pitchFamily="2" charset="2"/>
              <a:buChar char="q"/>
            </a:pPr>
            <a:r>
              <a:rPr lang="en-US" sz="2000" dirty="0"/>
              <a:t>Suggestions for changes or improvements </a:t>
            </a:r>
          </a:p>
        </p:txBody>
      </p:sp>
      <p:pic>
        <p:nvPicPr>
          <p:cNvPr id="7" name="Picture 6"/>
          <p:cNvPicPr>
            <a:picLocks noChangeAspect="1"/>
          </p:cNvPicPr>
          <p:nvPr/>
        </p:nvPicPr>
        <p:blipFill rotWithShape="1">
          <a:blip r:embed="rId2"/>
          <a:srcRect t="20578"/>
          <a:stretch/>
        </p:blipFill>
        <p:spPr>
          <a:xfrm>
            <a:off x="5499100" y="1426969"/>
            <a:ext cx="6451600" cy="4264906"/>
          </a:xfrm>
          <a:prstGeom prst="rect">
            <a:avLst/>
          </a:prstGeom>
        </p:spPr>
      </p:pic>
    </p:spTree>
    <p:extLst>
      <p:ext uri="{BB962C8B-B14F-4D97-AF65-F5344CB8AC3E}">
        <p14:creationId xmlns:p14="http://schemas.microsoft.com/office/powerpoint/2010/main" val="223177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63513" y="0"/>
            <a:ext cx="9905998" cy="1905000"/>
          </a:xfrm>
        </p:spPr>
        <p:txBody>
          <a:bodyPr/>
          <a:lstStyle/>
          <a:p>
            <a:r>
              <a:rPr lang="en-US" dirty="0"/>
              <a:t>IPE QUEST Findings</a:t>
            </a:r>
          </a:p>
        </p:txBody>
      </p:sp>
      <p:sp>
        <p:nvSpPr>
          <p:cNvPr id="5" name="Content Placeholder 4"/>
          <p:cNvSpPr>
            <a:spLocks noGrp="1"/>
          </p:cNvSpPr>
          <p:nvPr>
            <p:ph idx="1"/>
          </p:nvPr>
        </p:nvSpPr>
        <p:spPr>
          <a:xfrm>
            <a:off x="341312" y="1625600"/>
            <a:ext cx="11583987" cy="4089400"/>
          </a:xfrm>
        </p:spPr>
        <p:txBody>
          <a:bodyPr>
            <a:normAutofit fontScale="92500" lnSpcReduction="20000"/>
          </a:bodyPr>
          <a:lstStyle/>
          <a:p>
            <a:pPr>
              <a:buFont typeface="Wingdings" panose="05000000000000000000" pitchFamily="2" charset="2"/>
              <a:buChar char="q"/>
            </a:pPr>
            <a:r>
              <a:rPr lang="en-US" sz="2400" dirty="0"/>
              <a:t>Across all programs, there were statistically significant improvements in:</a:t>
            </a:r>
          </a:p>
          <a:p>
            <a:pPr lvl="1">
              <a:buFont typeface="Wingdings" panose="05000000000000000000" pitchFamily="2" charset="2"/>
              <a:buChar char="q"/>
            </a:pPr>
            <a:r>
              <a:rPr lang="en-US" sz="2000" dirty="0"/>
              <a:t>Knowledge of Interprofessional Education and/or collaboration from before to after the event</a:t>
            </a:r>
          </a:p>
          <a:p>
            <a:pPr lvl="1">
              <a:buFont typeface="Wingdings" panose="05000000000000000000" pitchFamily="2" charset="2"/>
              <a:buChar char="q"/>
            </a:pPr>
            <a:r>
              <a:rPr lang="en-US" sz="2000" dirty="0"/>
              <a:t>Confidence to participate in interprofessional opportunities from before to after the event</a:t>
            </a:r>
          </a:p>
          <a:p>
            <a:pPr lvl="1">
              <a:buFont typeface="Wingdings" panose="05000000000000000000" pitchFamily="2" charset="2"/>
              <a:buChar char="q"/>
            </a:pPr>
            <a:r>
              <a:rPr lang="en-US" sz="2000" dirty="0"/>
              <a:t>Recognizing the roles and/or responsibilities of the other health professions students in the event from before to after the event</a:t>
            </a:r>
          </a:p>
          <a:p>
            <a:pPr lvl="1">
              <a:buFont typeface="Wingdings" panose="05000000000000000000" pitchFamily="2" charset="2"/>
              <a:buChar char="q"/>
            </a:pPr>
            <a:r>
              <a:rPr lang="en-US" sz="2000" dirty="0"/>
              <a:t>Recognizing your own role as a member of an interprofessional team in the event from before to after the event</a:t>
            </a:r>
          </a:p>
          <a:p>
            <a:pPr lvl="1">
              <a:buFont typeface="Wingdings" panose="05000000000000000000" pitchFamily="2" charset="2"/>
              <a:buChar char="q"/>
            </a:pPr>
            <a:r>
              <a:rPr lang="en-US" sz="2000" dirty="0"/>
              <a:t>Communicating with the other health professions students at the event from before to after the event</a:t>
            </a:r>
          </a:p>
          <a:p>
            <a:pPr lvl="1">
              <a:buFont typeface="Wingdings" panose="05000000000000000000" pitchFamily="2" charset="2"/>
              <a:buChar char="q"/>
            </a:pPr>
            <a:endParaRPr lang="en-US" sz="2200" dirty="0"/>
          </a:p>
          <a:p>
            <a:pPr>
              <a:buFont typeface="Wingdings" panose="05000000000000000000" pitchFamily="2" charset="2"/>
              <a:buChar char="q"/>
            </a:pPr>
            <a:r>
              <a:rPr lang="en-US" sz="2400" dirty="0"/>
              <a:t>The pharmacy program had the most statistically significant improvement in all question areas, followed by nursing and then physician assistant</a:t>
            </a:r>
          </a:p>
          <a:p>
            <a:endParaRPr lang="en-US" dirty="0"/>
          </a:p>
        </p:txBody>
      </p:sp>
    </p:spTree>
    <p:extLst>
      <p:ext uri="{BB962C8B-B14F-4D97-AF65-F5344CB8AC3E}">
        <p14:creationId xmlns:p14="http://schemas.microsoft.com/office/powerpoint/2010/main" val="15645919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263</TotalTime>
  <Words>779</Words>
  <Application>Microsoft Office PowerPoint</Application>
  <PresentationFormat>Widescreen</PresentationFormat>
  <Paragraphs>98</Paragraphs>
  <Slides>16</Slides>
  <Notes>3</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Mesh</vt:lpstr>
      <vt:lpstr>LIGHTNING TALKS INTERPROFESSIONAL EDUCATION: CONNECTING US ALL </vt:lpstr>
      <vt:lpstr>PowerPoint Presentation</vt:lpstr>
      <vt:lpstr>PowerPoint Presentation</vt:lpstr>
      <vt:lpstr>CORE COMPETENCIES FOR  INTERPROFESSIONAL  COLLABORATIVE PRACTICE</vt:lpstr>
      <vt:lpstr>P R O G R A M  A C C R E D I T A T I O N</vt:lpstr>
      <vt:lpstr>EVENTS and Participating Programs</vt:lpstr>
      <vt:lpstr>Research in IPE</vt:lpstr>
      <vt:lpstr>Assessment Tool</vt:lpstr>
      <vt:lpstr>IPE QUEST Findings</vt:lpstr>
      <vt:lpstr>IPE QUEST Findings</vt:lpstr>
      <vt:lpstr>REPS DATA</vt:lpstr>
      <vt:lpstr>Assessment of REPS</vt:lpstr>
      <vt:lpstr>First Year Event Data</vt:lpstr>
      <vt:lpstr>Moving Forward</vt:lpstr>
      <vt:lpstr>Questions? </vt:lpstr>
      <vt:lpstr>LIGHTNING TALKS INTERPROFESSIONAL EDUCATION: CONNECTING US ALL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LIGHTNING TALKS INTERPROFESSIONAL EDUCATION: CONNECTING US ALL</dc:title>
  <dc:creator>Brown, Paige</dc:creator>
  <cp:lastModifiedBy>Brown, Paige</cp:lastModifiedBy>
  <cp:revision>23</cp:revision>
  <dcterms:created xsi:type="dcterms:W3CDTF">2023-01-26T18:55:42Z</dcterms:created>
  <dcterms:modified xsi:type="dcterms:W3CDTF">2023-02-14T17:05:57Z</dcterms:modified>
</cp:coreProperties>
</file>